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67" r:id="rId4"/>
    <p:sldId id="268" r:id="rId5"/>
    <p:sldId id="259" r:id="rId6"/>
    <p:sldId id="260" r:id="rId7"/>
    <p:sldId id="262" r:id="rId8"/>
    <p:sldId id="263" r:id="rId9"/>
    <p:sldId id="264" r:id="rId10"/>
    <p:sldId id="265" r:id="rId11"/>
    <p:sldId id="266" r:id="rId12"/>
    <p:sldId id="273" r:id="rId13"/>
    <p:sldId id="269" r:id="rId14"/>
    <p:sldId id="270" r:id="rId15"/>
    <p:sldId id="258" r:id="rId16"/>
    <p:sldId id="274" r:id="rId17"/>
    <p:sldId id="275" r:id="rId18"/>
    <p:sldId id="290" r:id="rId19"/>
    <p:sldId id="276" r:id="rId20"/>
    <p:sldId id="277" r:id="rId21"/>
    <p:sldId id="291" r:id="rId22"/>
    <p:sldId id="284" r:id="rId23"/>
    <p:sldId id="279" r:id="rId24"/>
    <p:sldId id="280" r:id="rId25"/>
    <p:sldId id="281" r:id="rId26"/>
    <p:sldId id="282" r:id="rId27"/>
    <p:sldId id="283" r:id="rId28"/>
    <p:sldId id="285" r:id="rId29"/>
    <p:sldId id="292" r:id="rId30"/>
    <p:sldId id="286" r:id="rId31"/>
    <p:sldId id="287" r:id="rId32"/>
    <p:sldId id="288" r:id="rId33"/>
    <p:sldId id="289" r:id="rId34"/>
    <p:sldId id="278" r:id="rId35"/>
    <p:sldId id="271" r:id="rId36"/>
    <p:sldId id="261" r:id="rId3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7"/>
    <p:restoredTop sz="87353"/>
  </p:normalViewPr>
  <p:slideViewPr>
    <p:cSldViewPr snapToGrid="0">
      <p:cViewPr>
        <p:scale>
          <a:sx n="115" d="100"/>
          <a:sy n="115" d="100"/>
        </p:scale>
        <p:origin x="616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1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E3061-EBFE-B646-A7EE-1645951A1C57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99F02B-F3AB-8F42-AA5F-3D076057AC3A}">
      <dgm:prSet phldrT="[Text]"/>
      <dgm:spPr>
        <a:blipFill rotWithShape="0">
          <a:blip xmlns:r="http://schemas.openxmlformats.org/officeDocument/2006/relationships" r:embed="rId1"/>
          <a:srcRect/>
          <a:stretch>
            <a:fillRect t="-18000" b="-18000"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5CC8DFBC-4A02-C44D-9A3E-A6652D4DD10F}" type="parTrans" cxnId="{F2070F65-58A3-A84E-AA7C-8793AEAC0BC7}">
      <dgm:prSet/>
      <dgm:spPr/>
      <dgm:t>
        <a:bodyPr/>
        <a:lstStyle/>
        <a:p>
          <a:endParaRPr lang="en-US"/>
        </a:p>
      </dgm:t>
    </dgm:pt>
    <dgm:pt modelId="{96139552-DDB7-F24C-ACF7-450FF82F14AD}" type="sibTrans" cxnId="{F2070F65-58A3-A84E-AA7C-8793AEAC0BC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67F03FF6-DD76-FB48-8B96-5860F6E5B267}">
      <dgm:prSet phldrT="[Text]"/>
      <dgm:spPr>
        <a:noFill/>
      </dgm:spPr>
      <dgm:t>
        <a:bodyPr/>
        <a:lstStyle/>
        <a:p>
          <a:r>
            <a:rPr lang="en-US" dirty="0"/>
            <a:t> </a:t>
          </a:r>
        </a:p>
      </dgm:t>
    </dgm:pt>
    <dgm:pt modelId="{30B045B3-CE5C-3F45-A341-35EC1630600B}" type="sibTrans" cxnId="{FEEEE252-1315-9F45-A9D6-2FA3CD46D435}">
      <dgm:prSet/>
      <dgm:spPr>
        <a:solidFill>
          <a:schemeClr val="tx1"/>
        </a:solidFill>
      </dgm:spPr>
      <dgm:t>
        <a:bodyPr/>
        <a:lstStyle/>
        <a:p>
          <a:endParaRPr lang="en-US">
            <a:solidFill>
              <a:schemeClr val="accent6">
                <a:lumMod val="40000"/>
                <a:lumOff val="60000"/>
              </a:schemeClr>
            </a:solidFill>
          </a:endParaRPr>
        </a:p>
      </dgm:t>
    </dgm:pt>
    <dgm:pt modelId="{3A7FEF23-A72C-C947-B41F-10D7EE4E61C3}" type="parTrans" cxnId="{FEEEE252-1315-9F45-A9D6-2FA3CD46D435}">
      <dgm:prSet/>
      <dgm:spPr/>
      <dgm:t>
        <a:bodyPr/>
        <a:lstStyle/>
        <a:p>
          <a:endParaRPr lang="en-US"/>
        </a:p>
      </dgm:t>
    </dgm:pt>
    <dgm:pt modelId="{1DE50A6C-B95B-494C-ABCD-AD33E4EF0260}">
      <dgm:prSet phldrT="[Text]"/>
      <dgm:spPr>
        <a:noFill/>
      </dgm:spPr>
      <dgm:t>
        <a:bodyPr/>
        <a:lstStyle/>
        <a:p>
          <a:r>
            <a:rPr lang="en-US" dirty="0"/>
            <a:t>  </a:t>
          </a:r>
        </a:p>
      </dgm:t>
    </dgm:pt>
    <dgm:pt modelId="{E8AFC4B8-95A5-E44E-BE17-F62CBEED0FB0}" type="sibTrans" cxnId="{B38640EA-7D53-D442-89C9-FA6A608510CC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F42921DA-5845-4142-8662-1113AC3E6D05}" type="parTrans" cxnId="{B38640EA-7D53-D442-89C9-FA6A608510CC}">
      <dgm:prSet/>
      <dgm:spPr/>
      <dgm:t>
        <a:bodyPr/>
        <a:lstStyle/>
        <a:p>
          <a:endParaRPr lang="en-US"/>
        </a:p>
      </dgm:t>
    </dgm:pt>
    <dgm:pt modelId="{D5FC30A1-1CF2-2241-903E-C5FEBB4FCC72}" type="pres">
      <dgm:prSet presAssocID="{E0DE3061-EBFE-B646-A7EE-1645951A1C57}" presName="cycle" presStyleCnt="0">
        <dgm:presLayoutVars>
          <dgm:dir/>
          <dgm:resizeHandles val="exact"/>
        </dgm:presLayoutVars>
      </dgm:prSet>
      <dgm:spPr/>
    </dgm:pt>
    <dgm:pt modelId="{30A54F6C-AF48-C54D-B5B0-9C88E7060A5E}" type="pres">
      <dgm:prSet presAssocID="{0299F02B-F3AB-8F42-AA5F-3D076057AC3A}" presName="dummy" presStyleCnt="0"/>
      <dgm:spPr/>
    </dgm:pt>
    <dgm:pt modelId="{B8AC8B93-F4AA-2845-BBF0-D5DBAE46933C}" type="pres">
      <dgm:prSet presAssocID="{0299F02B-F3AB-8F42-AA5F-3D076057AC3A}" presName="node" presStyleLbl="revTx" presStyleIdx="0" presStyleCnt="3" custRadScaleRad="106953" custRadScaleInc="10663">
        <dgm:presLayoutVars>
          <dgm:bulletEnabled val="1"/>
        </dgm:presLayoutVars>
      </dgm:prSet>
      <dgm:spPr/>
    </dgm:pt>
    <dgm:pt modelId="{0C0FADF7-128A-D944-9953-1EC3C0630DAE}" type="pres">
      <dgm:prSet presAssocID="{96139552-DDB7-F24C-ACF7-450FF82F14AD}" presName="sibTrans" presStyleLbl="node1" presStyleIdx="0" presStyleCnt="3"/>
      <dgm:spPr/>
    </dgm:pt>
    <dgm:pt modelId="{9D052ADF-7240-D14D-8269-02EE4F68AA64}" type="pres">
      <dgm:prSet presAssocID="{1DE50A6C-B95B-494C-ABCD-AD33E4EF0260}" presName="dummy" presStyleCnt="0"/>
      <dgm:spPr/>
    </dgm:pt>
    <dgm:pt modelId="{728F28F6-6794-A74D-BAC6-3227F6CD1D60}" type="pres">
      <dgm:prSet presAssocID="{1DE50A6C-B95B-494C-ABCD-AD33E4EF0260}" presName="node" presStyleLbl="revTx" presStyleIdx="1" presStyleCnt="3">
        <dgm:presLayoutVars>
          <dgm:bulletEnabled val="1"/>
        </dgm:presLayoutVars>
      </dgm:prSet>
      <dgm:spPr/>
    </dgm:pt>
    <dgm:pt modelId="{97A2FC02-F698-2B4E-ACBD-C616A27AA10B}" type="pres">
      <dgm:prSet presAssocID="{E8AFC4B8-95A5-E44E-BE17-F62CBEED0FB0}" presName="sibTrans" presStyleLbl="node1" presStyleIdx="1" presStyleCnt="3"/>
      <dgm:spPr/>
    </dgm:pt>
    <dgm:pt modelId="{4CC7CC71-62D2-054C-8043-61955D09C1A0}" type="pres">
      <dgm:prSet presAssocID="{67F03FF6-DD76-FB48-8B96-5860F6E5B267}" presName="dummy" presStyleCnt="0"/>
      <dgm:spPr/>
    </dgm:pt>
    <dgm:pt modelId="{95DC5178-DE06-6144-AD81-CD964999F875}" type="pres">
      <dgm:prSet presAssocID="{67F03FF6-DD76-FB48-8B96-5860F6E5B267}" presName="node" presStyleLbl="revTx" presStyleIdx="2" presStyleCnt="3">
        <dgm:presLayoutVars>
          <dgm:bulletEnabled val="1"/>
        </dgm:presLayoutVars>
      </dgm:prSet>
      <dgm:spPr/>
    </dgm:pt>
    <dgm:pt modelId="{7302086A-32C7-7C4D-92F5-81DA2E10C984}" type="pres">
      <dgm:prSet presAssocID="{30B045B3-CE5C-3F45-A341-35EC1630600B}" presName="sibTrans" presStyleLbl="node1" presStyleIdx="2" presStyleCnt="3"/>
      <dgm:spPr/>
    </dgm:pt>
  </dgm:ptLst>
  <dgm:cxnLst>
    <dgm:cxn modelId="{B7C8F801-5FB1-1F4B-9F1F-8EBF88260138}" type="presOf" srcId="{1DE50A6C-B95B-494C-ABCD-AD33E4EF0260}" destId="{728F28F6-6794-A74D-BAC6-3227F6CD1D60}" srcOrd="0" destOrd="0" presId="urn:microsoft.com/office/officeart/2005/8/layout/cycle1"/>
    <dgm:cxn modelId="{7BF13F2C-8389-AC4E-A53A-F1DA87905163}" type="presOf" srcId="{0299F02B-F3AB-8F42-AA5F-3D076057AC3A}" destId="{B8AC8B93-F4AA-2845-BBF0-D5DBAE46933C}" srcOrd="0" destOrd="0" presId="urn:microsoft.com/office/officeart/2005/8/layout/cycle1"/>
    <dgm:cxn modelId="{95F78F41-D11F-6B4A-B2CD-C8F6877D1D34}" type="presOf" srcId="{E0DE3061-EBFE-B646-A7EE-1645951A1C57}" destId="{D5FC30A1-1CF2-2241-903E-C5FEBB4FCC72}" srcOrd="0" destOrd="0" presId="urn:microsoft.com/office/officeart/2005/8/layout/cycle1"/>
    <dgm:cxn modelId="{FEEEE252-1315-9F45-A9D6-2FA3CD46D435}" srcId="{E0DE3061-EBFE-B646-A7EE-1645951A1C57}" destId="{67F03FF6-DD76-FB48-8B96-5860F6E5B267}" srcOrd="2" destOrd="0" parTransId="{3A7FEF23-A72C-C947-B41F-10D7EE4E61C3}" sibTransId="{30B045B3-CE5C-3F45-A341-35EC1630600B}"/>
    <dgm:cxn modelId="{F2070F65-58A3-A84E-AA7C-8793AEAC0BC7}" srcId="{E0DE3061-EBFE-B646-A7EE-1645951A1C57}" destId="{0299F02B-F3AB-8F42-AA5F-3D076057AC3A}" srcOrd="0" destOrd="0" parTransId="{5CC8DFBC-4A02-C44D-9A3E-A6652D4DD10F}" sibTransId="{96139552-DDB7-F24C-ACF7-450FF82F14AD}"/>
    <dgm:cxn modelId="{A038E376-59F9-264A-9570-D602E1999187}" type="presOf" srcId="{96139552-DDB7-F24C-ACF7-450FF82F14AD}" destId="{0C0FADF7-128A-D944-9953-1EC3C0630DAE}" srcOrd="0" destOrd="0" presId="urn:microsoft.com/office/officeart/2005/8/layout/cycle1"/>
    <dgm:cxn modelId="{6705159A-2296-7C46-B010-ED4DC8842677}" type="presOf" srcId="{67F03FF6-DD76-FB48-8B96-5860F6E5B267}" destId="{95DC5178-DE06-6144-AD81-CD964999F875}" srcOrd="0" destOrd="0" presId="urn:microsoft.com/office/officeart/2005/8/layout/cycle1"/>
    <dgm:cxn modelId="{DA6D2BC0-5036-664E-9F06-077F155800C0}" type="presOf" srcId="{30B045B3-CE5C-3F45-A341-35EC1630600B}" destId="{7302086A-32C7-7C4D-92F5-81DA2E10C984}" srcOrd="0" destOrd="0" presId="urn:microsoft.com/office/officeart/2005/8/layout/cycle1"/>
    <dgm:cxn modelId="{B38640EA-7D53-D442-89C9-FA6A608510CC}" srcId="{E0DE3061-EBFE-B646-A7EE-1645951A1C57}" destId="{1DE50A6C-B95B-494C-ABCD-AD33E4EF0260}" srcOrd="1" destOrd="0" parTransId="{F42921DA-5845-4142-8662-1113AC3E6D05}" sibTransId="{E8AFC4B8-95A5-E44E-BE17-F62CBEED0FB0}"/>
    <dgm:cxn modelId="{A82065F0-E201-0F4C-9A58-E945A031E61E}" type="presOf" srcId="{E8AFC4B8-95A5-E44E-BE17-F62CBEED0FB0}" destId="{97A2FC02-F698-2B4E-ACBD-C616A27AA10B}" srcOrd="0" destOrd="0" presId="urn:microsoft.com/office/officeart/2005/8/layout/cycle1"/>
    <dgm:cxn modelId="{F097DE3C-1078-FF4F-B974-217152D4FE44}" type="presParOf" srcId="{D5FC30A1-1CF2-2241-903E-C5FEBB4FCC72}" destId="{30A54F6C-AF48-C54D-B5B0-9C88E7060A5E}" srcOrd="0" destOrd="0" presId="urn:microsoft.com/office/officeart/2005/8/layout/cycle1"/>
    <dgm:cxn modelId="{A0A9C9C0-BAE2-1B44-A23E-FA0BD77A9B76}" type="presParOf" srcId="{D5FC30A1-1CF2-2241-903E-C5FEBB4FCC72}" destId="{B8AC8B93-F4AA-2845-BBF0-D5DBAE46933C}" srcOrd="1" destOrd="0" presId="urn:microsoft.com/office/officeart/2005/8/layout/cycle1"/>
    <dgm:cxn modelId="{9926C36C-DAAE-9F4D-9B82-456AD6A52B60}" type="presParOf" srcId="{D5FC30A1-1CF2-2241-903E-C5FEBB4FCC72}" destId="{0C0FADF7-128A-D944-9953-1EC3C0630DAE}" srcOrd="2" destOrd="0" presId="urn:microsoft.com/office/officeart/2005/8/layout/cycle1"/>
    <dgm:cxn modelId="{1ADF7220-F932-9742-B3A5-CE433B0C6B8F}" type="presParOf" srcId="{D5FC30A1-1CF2-2241-903E-C5FEBB4FCC72}" destId="{9D052ADF-7240-D14D-8269-02EE4F68AA64}" srcOrd="3" destOrd="0" presId="urn:microsoft.com/office/officeart/2005/8/layout/cycle1"/>
    <dgm:cxn modelId="{402A4359-7350-8B49-9F0B-C54468A6B3A2}" type="presParOf" srcId="{D5FC30A1-1CF2-2241-903E-C5FEBB4FCC72}" destId="{728F28F6-6794-A74D-BAC6-3227F6CD1D60}" srcOrd="4" destOrd="0" presId="urn:microsoft.com/office/officeart/2005/8/layout/cycle1"/>
    <dgm:cxn modelId="{9BD854B1-F9A5-7F4A-92E9-EEF254FD4D2D}" type="presParOf" srcId="{D5FC30A1-1CF2-2241-903E-C5FEBB4FCC72}" destId="{97A2FC02-F698-2B4E-ACBD-C616A27AA10B}" srcOrd="5" destOrd="0" presId="urn:microsoft.com/office/officeart/2005/8/layout/cycle1"/>
    <dgm:cxn modelId="{D61545FD-743A-B04E-9B90-CEAE579F8C45}" type="presParOf" srcId="{D5FC30A1-1CF2-2241-903E-C5FEBB4FCC72}" destId="{4CC7CC71-62D2-054C-8043-61955D09C1A0}" srcOrd="6" destOrd="0" presId="urn:microsoft.com/office/officeart/2005/8/layout/cycle1"/>
    <dgm:cxn modelId="{D26E01DE-8668-5F45-A522-F8A2B9CF8ACC}" type="presParOf" srcId="{D5FC30A1-1CF2-2241-903E-C5FEBB4FCC72}" destId="{95DC5178-DE06-6144-AD81-CD964999F875}" srcOrd="7" destOrd="0" presId="urn:microsoft.com/office/officeart/2005/8/layout/cycle1"/>
    <dgm:cxn modelId="{E12C86EA-E471-1A4E-97DB-2328DBCE8D75}" type="presParOf" srcId="{D5FC30A1-1CF2-2241-903E-C5FEBB4FCC72}" destId="{7302086A-32C7-7C4D-92F5-81DA2E10C98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C8B93-F4AA-2845-BBF0-D5DBAE46933C}">
      <dsp:nvSpPr>
        <dsp:cNvPr id="0" name=""/>
        <dsp:cNvSpPr/>
      </dsp:nvSpPr>
      <dsp:spPr>
        <a:xfrm>
          <a:off x="1797979" y="227613"/>
          <a:ext cx="983184" cy="983184"/>
        </a:xfrm>
        <a:prstGeom prst="rect">
          <a:avLst/>
        </a:prstGeom>
        <a:blipFill rotWithShape="0">
          <a:blip xmlns:r="http://schemas.openxmlformats.org/officeDocument/2006/relationships" r:embed="rId1"/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</a:t>
          </a:r>
        </a:p>
      </dsp:txBody>
      <dsp:txXfrm>
        <a:off x="1797979" y="227613"/>
        <a:ext cx="983184" cy="983184"/>
      </dsp:txXfrm>
    </dsp:sp>
    <dsp:sp modelId="{0C0FADF7-128A-D944-9953-1EC3C0630DAE}">
      <dsp:nvSpPr>
        <dsp:cNvPr id="0" name=""/>
        <dsp:cNvSpPr/>
      </dsp:nvSpPr>
      <dsp:spPr>
        <a:xfrm>
          <a:off x="275831" y="-27674"/>
          <a:ext cx="2326843" cy="2326843"/>
        </a:xfrm>
        <a:prstGeom prst="circularArrow">
          <a:avLst>
            <a:gd name="adj1" fmla="val 8240"/>
            <a:gd name="adj2" fmla="val 575356"/>
            <a:gd name="adj3" fmla="val 3168085"/>
            <a:gd name="adj4" fmla="val 270237"/>
            <a:gd name="adj5" fmla="val 9613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F28F6-6794-A74D-BAC6-3227F6CD1D60}">
      <dsp:nvSpPr>
        <dsp:cNvPr id="0" name=""/>
        <dsp:cNvSpPr/>
      </dsp:nvSpPr>
      <dsp:spPr>
        <a:xfrm>
          <a:off x="898989" y="1627172"/>
          <a:ext cx="983184" cy="983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 </a:t>
          </a:r>
        </a:p>
      </dsp:txBody>
      <dsp:txXfrm>
        <a:off x="898989" y="1627172"/>
        <a:ext cx="983184" cy="983184"/>
      </dsp:txXfrm>
    </dsp:sp>
    <dsp:sp modelId="{97A2FC02-F698-2B4E-ACBD-C616A27AA10B}">
      <dsp:nvSpPr>
        <dsp:cNvPr id="0" name=""/>
        <dsp:cNvSpPr/>
      </dsp:nvSpPr>
      <dsp:spPr>
        <a:xfrm>
          <a:off x="227160" y="-381"/>
          <a:ext cx="2326843" cy="2326843"/>
        </a:xfrm>
        <a:prstGeom prst="circularArrow">
          <a:avLst>
            <a:gd name="adj1" fmla="val 8240"/>
            <a:gd name="adj2" fmla="val 575356"/>
            <a:gd name="adj3" fmla="val 10175253"/>
            <a:gd name="adj4" fmla="val 7257307"/>
            <a:gd name="adj5" fmla="val 9613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C5178-DE06-6144-AD81-CD964999F875}">
      <dsp:nvSpPr>
        <dsp:cNvPr id="0" name=""/>
        <dsp:cNvSpPr/>
      </dsp:nvSpPr>
      <dsp:spPr>
        <a:xfrm>
          <a:off x="71308" y="193586"/>
          <a:ext cx="983184" cy="983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</a:t>
          </a:r>
        </a:p>
      </dsp:txBody>
      <dsp:txXfrm>
        <a:off x="71308" y="193586"/>
        <a:ext cx="983184" cy="983184"/>
      </dsp:txXfrm>
    </dsp:sp>
    <dsp:sp modelId="{7302086A-32C7-7C4D-92F5-81DA2E10C984}">
      <dsp:nvSpPr>
        <dsp:cNvPr id="0" name=""/>
        <dsp:cNvSpPr/>
      </dsp:nvSpPr>
      <dsp:spPr>
        <a:xfrm>
          <a:off x="288142" y="-25726"/>
          <a:ext cx="2326843" cy="2326843"/>
        </a:xfrm>
        <a:prstGeom prst="circularArrow">
          <a:avLst>
            <a:gd name="adj1" fmla="val 8240"/>
            <a:gd name="adj2" fmla="val 575356"/>
            <a:gd name="adj3" fmla="val 16899737"/>
            <a:gd name="adj4" fmla="val 14727080"/>
            <a:gd name="adj5" fmla="val 9613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CCB53-5873-2E4E-AD96-3A3758D179AF}" type="datetimeFigureOut">
              <a:rPr lang="pt-BR" smtClean="0"/>
              <a:t>29/10/2024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962B0-C91F-C647-9599-61B3A2714A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9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Modelo Loka-</a:t>
            </a:r>
            <a:r>
              <a:rPr lang="pt-BR" dirty="0" err="1"/>
              <a:t>Voltera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4106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err="1"/>
              <a:t>Compreensão</a:t>
            </a:r>
            <a:r>
              <a:rPr lang="en-CA" b="1" dirty="0"/>
              <a:t> da </a:t>
            </a:r>
            <a:r>
              <a:rPr lang="en-CA" b="1" dirty="0" err="1"/>
              <a:t>Causalidade</a:t>
            </a:r>
            <a:r>
              <a:rPr lang="en-CA" dirty="0"/>
              <a:t>: </a:t>
            </a:r>
            <a:r>
              <a:rPr lang="en-CA" dirty="0" err="1"/>
              <a:t>Ajudam</a:t>
            </a:r>
            <a:r>
              <a:rPr lang="en-CA" dirty="0"/>
              <a:t> </a:t>
            </a:r>
            <a:r>
              <a:rPr lang="en-CA" dirty="0" err="1"/>
              <a:t>os</a:t>
            </a:r>
            <a:r>
              <a:rPr lang="en-CA" dirty="0"/>
              <a:t> </a:t>
            </a:r>
            <a:r>
              <a:rPr lang="en-CA" dirty="0" err="1"/>
              <a:t>pesquisadores</a:t>
            </a:r>
            <a:r>
              <a:rPr lang="en-CA" dirty="0"/>
              <a:t> a </a:t>
            </a:r>
            <a:r>
              <a:rPr lang="en-CA" dirty="0" err="1"/>
              <a:t>entender</a:t>
            </a:r>
            <a:r>
              <a:rPr lang="en-CA" dirty="0"/>
              <a:t> as </a:t>
            </a:r>
            <a:r>
              <a:rPr lang="en-CA" dirty="0" err="1"/>
              <a:t>relações</a:t>
            </a:r>
            <a:r>
              <a:rPr lang="en-CA" dirty="0"/>
              <a:t> de causa e </a:t>
            </a:r>
            <a:r>
              <a:rPr lang="en-CA" dirty="0" err="1"/>
              <a:t>efeito</a:t>
            </a:r>
            <a:r>
              <a:rPr lang="en-CA" dirty="0"/>
              <a:t> </a:t>
            </a:r>
            <a:r>
              <a:rPr lang="en-CA" dirty="0" err="1"/>
              <a:t>em</a:t>
            </a:r>
            <a:r>
              <a:rPr lang="en-CA" dirty="0"/>
              <a:t> </a:t>
            </a:r>
            <a:r>
              <a:rPr lang="en-CA" dirty="0" err="1"/>
              <a:t>ecossistemas</a:t>
            </a:r>
            <a:r>
              <a:rPr lang="en-CA" dirty="0"/>
              <a:t>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48977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33317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err="1"/>
              <a:t>Viés</a:t>
            </a:r>
            <a:r>
              <a:rPr lang="en-CA" b="1" dirty="0"/>
              <a:t> de </a:t>
            </a:r>
            <a:r>
              <a:rPr lang="en-CA" b="1" dirty="0" err="1"/>
              <a:t>Amostragem</a:t>
            </a:r>
            <a:r>
              <a:rPr lang="en-CA" dirty="0"/>
              <a:t>: A </a:t>
            </a:r>
            <a:r>
              <a:rPr lang="en-CA" dirty="0" err="1"/>
              <a:t>ausência</a:t>
            </a:r>
            <a:r>
              <a:rPr lang="en-CA" dirty="0"/>
              <a:t> de dados </a:t>
            </a:r>
            <a:r>
              <a:rPr lang="en-CA" dirty="0" err="1"/>
              <a:t>sobre</a:t>
            </a:r>
            <a:r>
              <a:rPr lang="en-CA" dirty="0"/>
              <a:t> </a:t>
            </a:r>
            <a:r>
              <a:rPr lang="en-CA" dirty="0" err="1"/>
              <a:t>onde</a:t>
            </a:r>
            <a:r>
              <a:rPr lang="en-CA" dirty="0"/>
              <a:t> a </a:t>
            </a:r>
            <a:r>
              <a:rPr lang="en-CA" dirty="0" err="1"/>
              <a:t>espécie</a:t>
            </a:r>
            <a:r>
              <a:rPr lang="en-CA" dirty="0"/>
              <a:t> </a:t>
            </a:r>
            <a:r>
              <a:rPr lang="en-CA" dirty="0" err="1"/>
              <a:t>não</a:t>
            </a:r>
            <a:r>
              <a:rPr lang="en-CA" dirty="0"/>
              <a:t> </a:t>
            </a:r>
            <a:r>
              <a:rPr lang="en-CA" dirty="0" err="1"/>
              <a:t>está</a:t>
            </a:r>
            <a:r>
              <a:rPr lang="en-CA" dirty="0"/>
              <a:t> </a:t>
            </a:r>
            <a:r>
              <a:rPr lang="en-CA" dirty="0" err="1"/>
              <a:t>pode</a:t>
            </a:r>
            <a:r>
              <a:rPr lang="en-CA" dirty="0"/>
              <a:t> </a:t>
            </a:r>
            <a:r>
              <a:rPr lang="en-CA" dirty="0" err="1"/>
              <a:t>levar</a:t>
            </a:r>
            <a:r>
              <a:rPr lang="en-CA" dirty="0"/>
              <a:t> a </a:t>
            </a:r>
            <a:r>
              <a:rPr lang="en-CA" dirty="0" err="1"/>
              <a:t>viéses</a:t>
            </a:r>
            <a:r>
              <a:rPr lang="en-CA" dirty="0"/>
              <a:t> </a:t>
            </a:r>
            <a:r>
              <a:rPr lang="en-CA" dirty="0" err="1"/>
              <a:t>nas</a:t>
            </a:r>
            <a:r>
              <a:rPr lang="en-CA" dirty="0"/>
              <a:t> </a:t>
            </a:r>
            <a:r>
              <a:rPr lang="en-CA" dirty="0" err="1"/>
              <a:t>previsões</a:t>
            </a:r>
            <a:r>
              <a:rPr lang="en-CA" dirty="0"/>
              <a:t>, pois as </a:t>
            </a:r>
            <a:r>
              <a:rPr lang="en-CA" dirty="0" err="1"/>
              <a:t>áreas</a:t>
            </a:r>
            <a:r>
              <a:rPr lang="en-CA" dirty="0"/>
              <a:t> </a:t>
            </a:r>
            <a:r>
              <a:rPr lang="en-CA" dirty="0" err="1"/>
              <a:t>não</a:t>
            </a:r>
            <a:r>
              <a:rPr lang="en-CA" dirty="0"/>
              <a:t> </a:t>
            </a:r>
            <a:r>
              <a:rPr lang="en-CA" dirty="0" err="1"/>
              <a:t>amostradas</a:t>
            </a:r>
            <a:r>
              <a:rPr lang="en-CA" dirty="0"/>
              <a:t> </a:t>
            </a:r>
            <a:r>
              <a:rPr lang="en-CA" dirty="0" err="1"/>
              <a:t>podem</a:t>
            </a:r>
            <a:r>
              <a:rPr lang="en-CA" dirty="0"/>
              <a:t> ser </a:t>
            </a:r>
            <a:r>
              <a:rPr lang="en-CA" dirty="0" err="1"/>
              <a:t>favoráveis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desfavoráveis.</a:t>
            </a:r>
            <a:r>
              <a:rPr lang="en-CA" b="1" dirty="0" err="1"/>
              <a:t>Limitações</a:t>
            </a:r>
            <a:r>
              <a:rPr lang="en-CA" b="1" dirty="0"/>
              <a:t> </a:t>
            </a:r>
            <a:r>
              <a:rPr lang="en-CA" b="1" dirty="0" err="1"/>
              <a:t>na</a:t>
            </a:r>
            <a:r>
              <a:rPr lang="en-CA" b="1" dirty="0"/>
              <a:t> </a:t>
            </a:r>
            <a:r>
              <a:rPr lang="en-CA" b="1" dirty="0" err="1"/>
              <a:t>Inferência</a:t>
            </a:r>
            <a:r>
              <a:rPr lang="en-CA" dirty="0"/>
              <a:t>: </a:t>
            </a:r>
            <a:r>
              <a:rPr lang="en-CA" dirty="0" err="1"/>
              <a:t>Não</a:t>
            </a:r>
            <a:r>
              <a:rPr lang="en-CA" dirty="0"/>
              <a:t> </a:t>
            </a:r>
            <a:r>
              <a:rPr lang="en-CA" dirty="0" err="1"/>
              <a:t>fornece</a:t>
            </a:r>
            <a:r>
              <a:rPr lang="en-CA" dirty="0"/>
              <a:t> </a:t>
            </a:r>
            <a:r>
              <a:rPr lang="en-CA" dirty="0" err="1"/>
              <a:t>informações</a:t>
            </a:r>
            <a:r>
              <a:rPr lang="en-CA" dirty="0"/>
              <a:t> </a:t>
            </a:r>
            <a:r>
              <a:rPr lang="en-CA" dirty="0" err="1"/>
              <a:t>sobre</a:t>
            </a:r>
            <a:r>
              <a:rPr lang="en-CA" dirty="0"/>
              <a:t> </a:t>
            </a:r>
            <a:r>
              <a:rPr lang="en-CA" dirty="0" err="1"/>
              <a:t>os</a:t>
            </a:r>
            <a:r>
              <a:rPr lang="en-CA" dirty="0"/>
              <a:t> </a:t>
            </a:r>
            <a:r>
              <a:rPr lang="en-CA" dirty="0" err="1"/>
              <a:t>limites</a:t>
            </a:r>
            <a:r>
              <a:rPr lang="en-CA" dirty="0"/>
              <a:t> da </a:t>
            </a:r>
            <a:r>
              <a:rPr lang="en-CA" dirty="0" err="1"/>
              <a:t>distribuição</a:t>
            </a:r>
            <a:r>
              <a:rPr lang="en-CA" dirty="0"/>
              <a:t> da </a:t>
            </a:r>
            <a:r>
              <a:rPr lang="en-CA" dirty="0" err="1"/>
              <a:t>espécie</a:t>
            </a:r>
            <a:r>
              <a:rPr lang="en-CA" dirty="0"/>
              <a:t>, </a:t>
            </a:r>
            <a:r>
              <a:rPr lang="en-CA" dirty="0" err="1"/>
              <a:t>dificultando</a:t>
            </a:r>
            <a:r>
              <a:rPr lang="en-CA" dirty="0"/>
              <a:t> a </a:t>
            </a:r>
            <a:r>
              <a:rPr lang="en-CA" dirty="0" err="1"/>
              <a:t>compreensão</a:t>
            </a:r>
            <a:r>
              <a:rPr lang="en-CA" dirty="0"/>
              <a:t> </a:t>
            </a:r>
            <a:r>
              <a:rPr lang="en-CA" dirty="0" err="1"/>
              <a:t>completa</a:t>
            </a:r>
            <a:r>
              <a:rPr lang="en-CA" dirty="0"/>
              <a:t> de </a:t>
            </a:r>
            <a:r>
              <a:rPr lang="en-CA" dirty="0" err="1"/>
              <a:t>sua</a:t>
            </a:r>
            <a:r>
              <a:rPr lang="en-CA" dirty="0"/>
              <a:t> </a:t>
            </a:r>
            <a:r>
              <a:rPr lang="en-CA" dirty="0" err="1"/>
              <a:t>ecologia</a:t>
            </a:r>
            <a:r>
              <a:rPr lang="en-CA" dirty="0"/>
              <a:t>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23806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Module 6 - Statistical regression models</a:t>
            </a:r>
          </a:p>
          <a:p>
            <a:br>
              <a:rPr lang="en-CA" dirty="0"/>
            </a:b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728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5BF0A-1D16-12F7-403E-D2C48434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01107-13E5-ED5B-AA59-18A61EF87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C1653-F4D9-A1F1-87A4-C69D7A144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Module 6 - Statistical regression models</a:t>
            </a:r>
          </a:p>
          <a:p>
            <a:br>
              <a:rPr lang="en-CA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D8B04-A7BD-8DC1-BD49-74A1319B4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26815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</a:rPr>
              <a:t>Artificial Neural Network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26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8903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D8E0-54A4-F2F8-8510-E1E73012A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6EBA0-9583-1821-574F-3AB119D03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18670-23B2-F063-A3CB-30BF9D42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5E7-6B88-524B-BBF6-93C1F382531A}" type="datetime1">
              <a:rPr lang="en-CA" smtClean="0"/>
              <a:t>2024-10-29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C0421-CD6B-BF38-7BAE-7F34FD11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D1372-F4BB-4FC1-17A7-9B563B4A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60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62E2-2ADC-DC68-9820-1634A5BD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A5648-ACA5-51B7-247B-C5BB2323C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B1B32-BC84-5057-1372-84E831F7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B9551-938E-9644-9D7A-EB303D49EB01}" type="datetime1">
              <a:rPr lang="en-CA" smtClean="0"/>
              <a:t>2024-10-29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337FE-E338-998E-B643-C5B3169B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C116C-2882-5C62-26A7-AC88FE21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63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37A4E7-95E9-2632-7EA5-235194224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F4833-D635-E706-A090-BB3A1C1A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F9663-76DD-AFAA-AFC9-5BE863D80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726F-09C5-904F-B7CA-1626F7E01D22}" type="datetime1">
              <a:rPr lang="en-CA" smtClean="0"/>
              <a:t>2024-10-29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7C3A8-1DA2-0B93-56A6-9C311ABE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34F1E-CED0-F997-4857-C8DA7D2C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06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20F6-788A-5896-3336-520C4F64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DC1A-80C8-CD76-DB34-B60178B2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36993-285E-118C-0532-C06AB639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C21-097E-5648-9EEC-5A8EFAC718F6}" type="datetime1">
              <a:rPr lang="en-CA" smtClean="0"/>
              <a:t>2024-10-29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1A59-F7F4-AE3D-D668-A3267118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8833-5A35-F703-EBFE-327124A3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64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28B8-71E8-5486-D423-9CEAC46C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5D11C-174C-5C37-03FF-24ADFDB7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94F41-91F1-AEB7-7574-6F10CEB8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5956-14B9-CE47-9B76-06E7EF08DA60}" type="datetime1">
              <a:rPr lang="en-CA" smtClean="0"/>
              <a:t>2024-10-29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83F88-03A9-72E7-0CDB-136AABE0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93626-0503-A61B-9CE1-22D7E137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37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EE95-BD29-2BEF-D6A1-F41CEC18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A2B26-9184-3D29-C67A-8D5D4B420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8880-749B-FDAB-A6DF-8AD4AEF84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C3524-40EA-3FB4-7FCD-C63619CA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827A5-79F8-5643-8A0A-2BDA04ACD53F}" type="datetime1">
              <a:rPr lang="en-CA" smtClean="0"/>
              <a:t>2024-10-29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98CCD-B072-4112-592B-4AEAE5F5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6EF-1AB6-6791-455F-5FC4E655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71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3E1B-C01B-B505-B003-1099113F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07360-C432-0F51-509D-DCCE958C5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7EF3-9271-A6F3-C7C0-0759FC536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A053D-F33C-5943-115E-9E472EAC8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0ADFC6-2860-C37B-2C93-1C7FF1110E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757B5F-711B-F143-6895-8A32D34E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13E7-B055-714B-B8CE-84C637F1A5F4}" type="datetime1">
              <a:rPr lang="en-CA" smtClean="0"/>
              <a:t>2024-10-29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EDBB51-45CC-DADA-85C6-4BFDF9B9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1B6752-B7FA-F15C-4629-2E3792FF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04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0900-012E-8278-12F0-F2FE1C3B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935268-7CBE-4F7A-F57C-6CEF34CC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F7CA-31BE-A844-9DCC-DC119D44E7EA}" type="datetime1">
              <a:rPr lang="en-CA" smtClean="0"/>
              <a:t>2024-10-29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BA675-38EF-0000-144A-18F9C1D8D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ED67E-A93B-4729-C59A-F57C22AD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47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BC697-2573-1D0D-1334-47AC6342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3F41-881B-AC4A-85DD-F576CA68D1D1}" type="datetime1">
              <a:rPr lang="en-CA" smtClean="0"/>
              <a:t>2024-10-29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612E3-CD0F-BED0-97BE-805FD382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6E23D-A5B2-62FC-E632-7CD7650D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976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86BF-D57E-CA8B-5E45-C84A8F3BC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C35F-86EC-8AF0-5242-0859AF2A7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08C60-5AC6-97F3-CBC9-04853F371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4F5E0-9559-65B3-4E74-142F096F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C9FB4-8278-4B46-A5E3-32FFF147AEB0}" type="datetime1">
              <a:rPr lang="en-CA" smtClean="0"/>
              <a:t>2024-10-29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B5BA4-0F73-5754-947B-15640D99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88AA-6200-2948-63AF-1025FB11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34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6F56-F490-7C90-3420-313AD10C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48C7-EFC7-46FB-268E-C81178F0E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931B1-FB0D-9237-3B41-9C9A0657E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7605E-40D5-49F2-6169-0C6AFB94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22-51AE-CF46-9EEA-7486408F7C69}" type="datetime1">
              <a:rPr lang="en-CA" smtClean="0"/>
              <a:t>2024-10-29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B273F-DC5E-B02C-5421-3A0270C2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FD18C-8DAD-CF9B-E437-47561868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6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C01014-B639-44CF-5EC0-CE47A1BC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68201-66EC-117F-42A5-75786945C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32959-CA7A-EE31-FFA7-2FB654EBE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D73FF-E7FD-EB44-B73D-9A01F89ABE2F}" type="datetime1">
              <a:rPr lang="en-CA" smtClean="0"/>
              <a:t>2024-10-29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BFC0C-8862-FC48-88D4-134F1071C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439FE-7E56-850B-2509-F6D538EF0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64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tiff"/><Relationship Id="rId13" Type="http://schemas.openxmlformats.org/officeDocument/2006/relationships/image" Target="../media/image28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2.png"/><Relationship Id="rId12" Type="http://schemas.openxmlformats.org/officeDocument/2006/relationships/image" Target="../media/image27.tiff"/><Relationship Id="rId2" Type="http://schemas.openxmlformats.org/officeDocument/2006/relationships/diagramData" Target="../diagrams/data1.xml"/><Relationship Id="rId16" Type="http://schemas.openxmlformats.org/officeDocument/2006/relationships/image" Target="../media/image31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26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0.png"/><Relationship Id="rId10" Type="http://schemas.openxmlformats.org/officeDocument/2006/relationships/image" Target="../media/image25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4.tiff"/><Relationship Id="rId14" Type="http://schemas.openxmlformats.org/officeDocument/2006/relationships/image" Target="../media/image29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jpeg"/><Relationship Id="rId3" Type="http://schemas.openxmlformats.org/officeDocument/2006/relationships/image" Target="../media/image32.jpeg"/><Relationship Id="rId7" Type="http://schemas.openxmlformats.org/officeDocument/2006/relationships/image" Target="../media/image3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jpeg"/><Relationship Id="rId4" Type="http://schemas.openxmlformats.org/officeDocument/2006/relationships/image" Target="../media/image3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-9f7ej79wU&amp;ab_channel=GUeResearch" TargetMode="External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e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.png"/><Relationship Id="rId11" Type="http://schemas.openxmlformats.org/officeDocument/2006/relationships/image" Target="../media/image10.jpeg"/><Relationship Id="rId5" Type="http://schemas.openxmlformats.org/officeDocument/2006/relationships/image" Target="../media/image4.png"/><Relationship Id="rId10" Type="http://schemas.openxmlformats.org/officeDocument/2006/relationships/image" Target="../media/image9.jpeg"/><Relationship Id="rId4" Type="http://schemas.openxmlformats.org/officeDocument/2006/relationships/image" Target="../media/image3.jpeg"/><Relationship Id="rId9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E120-49A0-8F9C-F5DF-FA3BC3F9492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pPr lvl="0"/>
            <a:r>
              <a:rPr lang="pt-BR" noProof="0" dirty="0">
                <a:latin typeface="+mj-lt"/>
              </a:rPr>
              <a:t>Teoria de nicho ecológico e distribuição de espécies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3F384-58B9-0D53-3DEF-26BC314F8B6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5985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1B0C-F412-BD13-2FB0-A96B5F20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Modelos </a:t>
            </a:r>
            <a:r>
              <a:rPr lang="pt-BR" sz="4800" dirty="0" err="1"/>
              <a:t>mecanisticos</a:t>
            </a:r>
            <a:r>
              <a:rPr lang="pt-BR" sz="4800" dirty="0"/>
              <a:t> e correlativos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5265-D3FD-583B-135A-D4CFBFEB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5216" cy="4351338"/>
          </a:xfrm>
        </p:spPr>
        <p:txBody>
          <a:bodyPr>
            <a:normAutofit/>
          </a:bodyPr>
          <a:lstStyle/>
          <a:p>
            <a:r>
              <a:rPr lang="en-CA" sz="3200" b="1" i="1" dirty="0" err="1">
                <a:latin typeface="+mj-lt"/>
              </a:rPr>
              <a:t>Modelos</a:t>
            </a:r>
            <a:r>
              <a:rPr lang="en-CA" sz="3200" b="1" i="1" dirty="0">
                <a:latin typeface="+mj-lt"/>
              </a:rPr>
              <a:t> </a:t>
            </a:r>
            <a:r>
              <a:rPr lang="en-CA" sz="3200" b="1" i="1" dirty="0" err="1">
                <a:latin typeface="+mj-lt"/>
              </a:rPr>
              <a:t>mecanísticos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buscam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explicar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fenômenos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ecológicos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detalhando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processos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biológicos</a:t>
            </a:r>
            <a:r>
              <a:rPr lang="en-CA" sz="3200" dirty="0">
                <a:latin typeface="+mj-lt"/>
              </a:rPr>
              <a:t>, </a:t>
            </a:r>
            <a:r>
              <a:rPr lang="en-CA" sz="3200" dirty="0" err="1">
                <a:latin typeface="+mj-lt"/>
              </a:rPr>
              <a:t>físicos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ou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químicos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subjacentes</a:t>
            </a:r>
            <a:r>
              <a:rPr lang="en-CA" sz="3200" dirty="0">
                <a:latin typeface="+mj-lt"/>
              </a:rPr>
              <a:t> que </a:t>
            </a:r>
            <a:r>
              <a:rPr lang="en-CA" sz="3200" dirty="0" err="1">
                <a:latin typeface="+mj-lt"/>
              </a:rPr>
              <a:t>impulsionam</a:t>
            </a:r>
            <a:r>
              <a:rPr lang="en-CA" sz="3200" dirty="0">
                <a:latin typeface="+mj-lt"/>
              </a:rPr>
              <a:t> esses </a:t>
            </a:r>
            <a:r>
              <a:rPr lang="en-CA" sz="3200" dirty="0" err="1">
                <a:latin typeface="+mj-lt"/>
              </a:rPr>
              <a:t>fenômenos</a:t>
            </a:r>
            <a:r>
              <a:rPr lang="en-CA" sz="3200" dirty="0">
                <a:latin typeface="+mj-lt"/>
              </a:rPr>
              <a:t>.</a:t>
            </a:r>
          </a:p>
          <a:p>
            <a:r>
              <a:rPr lang="en-CA" sz="3200" b="1" i="1" dirty="0" err="1">
                <a:latin typeface="+mj-lt"/>
              </a:rPr>
              <a:t>Modelos</a:t>
            </a:r>
            <a:r>
              <a:rPr lang="en-CA" sz="3200" b="1" i="1" dirty="0">
                <a:latin typeface="+mj-lt"/>
              </a:rPr>
              <a:t> </a:t>
            </a:r>
            <a:r>
              <a:rPr lang="en-CA" sz="3200" b="1" i="1" dirty="0" err="1">
                <a:latin typeface="+mj-lt"/>
              </a:rPr>
              <a:t>correlacionais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focam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na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identificação</a:t>
            </a:r>
            <a:r>
              <a:rPr lang="en-CA" sz="3200" dirty="0">
                <a:latin typeface="+mj-lt"/>
              </a:rPr>
              <a:t> e </a:t>
            </a:r>
            <a:r>
              <a:rPr lang="en-CA" sz="3200" dirty="0" err="1">
                <a:latin typeface="+mj-lt"/>
              </a:rPr>
              <a:t>descrição</a:t>
            </a:r>
            <a:r>
              <a:rPr lang="en-CA" sz="3200" dirty="0">
                <a:latin typeface="+mj-lt"/>
              </a:rPr>
              <a:t> de </a:t>
            </a:r>
            <a:r>
              <a:rPr lang="en-CA" sz="3200" dirty="0" err="1">
                <a:latin typeface="+mj-lt"/>
              </a:rPr>
              <a:t>relações</a:t>
            </a:r>
            <a:r>
              <a:rPr lang="en-CA" sz="3200" dirty="0">
                <a:latin typeface="+mj-lt"/>
              </a:rPr>
              <a:t> entre </a:t>
            </a:r>
            <a:r>
              <a:rPr lang="en-CA" sz="3200" dirty="0" err="1">
                <a:latin typeface="+mj-lt"/>
              </a:rPr>
              <a:t>variáveis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sem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necessariamente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entender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processos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subjacentes</a:t>
            </a:r>
            <a:r>
              <a:rPr lang="en-CA" sz="3200" dirty="0">
                <a:latin typeface="+mj-lt"/>
              </a:rPr>
              <a:t>.</a:t>
            </a:r>
          </a:p>
          <a:p>
            <a:endParaRPr lang="pt-BR" sz="3200" dirty="0">
              <a:latin typeface="+mj-lt"/>
            </a:endParaRPr>
          </a:p>
        </p:txBody>
      </p:sp>
      <p:pic>
        <p:nvPicPr>
          <p:cNvPr id="2050" name="Picture 2" descr="Modelling Interspecific Competition - YouTube">
            <a:extLst>
              <a:ext uri="{FF2B5EF4-FFF2-40B4-BE49-F238E27FC236}">
                <a16:creationId xmlns:a16="http://schemas.microsoft.com/office/drawing/2014/main" id="{25193DFE-FFD9-A2B6-1746-C8F28B23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16" y="1690688"/>
            <a:ext cx="3694771" cy="207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ecies distribution modelling - Wikipedia">
            <a:extLst>
              <a:ext uri="{FF2B5EF4-FFF2-40B4-BE49-F238E27FC236}">
                <a16:creationId xmlns:a16="http://schemas.microsoft.com/office/drawing/2014/main" id="{87505D20-3C1B-A7F9-A92E-272CEDD15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93" y="4001294"/>
            <a:ext cx="3073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66ED137D-3864-7076-E87B-959B9115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56A5745-FC7E-0E84-FAB3-790AEE47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94147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5D628F-C854-6876-DE91-073A4F119316}"/>
              </a:ext>
            </a:extLst>
          </p:cNvPr>
          <p:cNvGrpSpPr/>
          <p:nvPr/>
        </p:nvGrpSpPr>
        <p:grpSpPr>
          <a:xfrm>
            <a:off x="598470" y="1624317"/>
            <a:ext cx="5149216" cy="5069276"/>
            <a:chOff x="6400556" y="1697367"/>
            <a:chExt cx="5149216" cy="5069276"/>
          </a:xfrm>
        </p:grpSpPr>
        <p:sp>
          <p:nvSpPr>
            <p:cNvPr id="5" name="Content Placeholder 7">
              <a:extLst>
                <a:ext uri="{FF2B5EF4-FFF2-40B4-BE49-F238E27FC236}">
                  <a16:creationId xmlns:a16="http://schemas.microsoft.com/office/drawing/2014/main" id="{82D307FC-2104-2B8A-DA9A-C04F8CCEBBD2}"/>
                </a:ext>
              </a:extLst>
            </p:cNvPr>
            <p:cNvSpPr txBox="1">
              <a:spLocks/>
            </p:cNvSpPr>
            <p:nvPr/>
          </p:nvSpPr>
          <p:spPr>
            <a:xfrm>
              <a:off x="6400556" y="1697367"/>
              <a:ext cx="5149216" cy="438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CA"/>
                <a:t>Dynamic Bioclimate Envelope Model</a:t>
              </a:r>
              <a:endParaRPr lang="en-CA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85A6A8B-5E95-EF3D-9F20-A996AC9C16A6}"/>
                </a:ext>
              </a:extLst>
            </p:cNvPr>
            <p:cNvGrpSpPr/>
            <p:nvPr/>
          </p:nvGrpSpPr>
          <p:grpSpPr>
            <a:xfrm>
              <a:off x="6583133" y="2199210"/>
              <a:ext cx="4770667" cy="4567433"/>
              <a:chOff x="-100016" y="2317436"/>
              <a:chExt cx="4770667" cy="456743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4E141D7-0DCE-26AC-4480-4ED998E95B10}"/>
                  </a:ext>
                </a:extLst>
              </p:cNvPr>
              <p:cNvGrpSpPr/>
              <p:nvPr/>
            </p:nvGrpSpPr>
            <p:grpSpPr>
              <a:xfrm>
                <a:off x="-100016" y="2317436"/>
                <a:ext cx="4770667" cy="4567433"/>
                <a:chOff x="-100016" y="2317436"/>
                <a:chExt cx="4770667" cy="456743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0378FA7-B223-8274-142F-9920BDDFA039}"/>
                    </a:ext>
                  </a:extLst>
                </p:cNvPr>
                <p:cNvGrpSpPr/>
                <p:nvPr/>
              </p:nvGrpSpPr>
              <p:grpSpPr>
                <a:xfrm>
                  <a:off x="-100016" y="2317436"/>
                  <a:ext cx="4770667" cy="4567433"/>
                  <a:chOff x="-100016" y="2317436"/>
                  <a:chExt cx="4770667" cy="4567433"/>
                </a:xfrm>
              </p:grpSpPr>
              <p:graphicFrame>
                <p:nvGraphicFramePr>
                  <p:cNvPr id="13" name="Diagram 12">
                    <a:extLst>
                      <a:ext uri="{FF2B5EF4-FFF2-40B4-BE49-F238E27FC236}">
                        <a16:creationId xmlns:a16="http://schemas.microsoft.com/office/drawing/2014/main" id="{F519A60D-5501-351B-50D3-1A4F5C33E944}"/>
                      </a:ext>
                    </a:extLst>
                  </p:cNvPr>
                  <p:cNvGraphicFramePr/>
                  <p:nvPr/>
                </p:nvGraphicFramePr>
                <p:xfrm>
                  <a:off x="1889487" y="4148117"/>
                  <a:ext cx="2781164" cy="2611205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" r:lo="rId3" r:qs="rId4" r:cs="rId5"/>
                  </a:graphicData>
                </a:graphic>
              </p:graphicFrame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DBD12A73-3DFE-A112-B6DE-50A524D1CB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302983">
                    <a:off x="210298" y="2607927"/>
                    <a:ext cx="1391626" cy="858073"/>
                  </a:xfrm>
                  <a:prstGeom prst="rect">
                    <a:avLst/>
                  </a:prstGeom>
                  <a:solidFill>
                    <a:schemeClr val="bg1">
                      <a:alpha val="38000"/>
                    </a:schemeClr>
                  </a:solidFill>
                </p:spPr>
              </p:pic>
              <p:sp>
                <p:nvSpPr>
                  <p:cNvPr id="15" name="Right Arrow 14">
                    <a:extLst>
                      <a:ext uri="{FF2B5EF4-FFF2-40B4-BE49-F238E27FC236}">
                        <a16:creationId xmlns:a16="http://schemas.microsoft.com/office/drawing/2014/main" id="{1538CB1E-0773-8C17-A340-B3D31D3F559E}"/>
                      </a:ext>
                    </a:extLst>
                  </p:cNvPr>
                  <p:cNvSpPr/>
                  <p:nvPr/>
                </p:nvSpPr>
                <p:spPr>
                  <a:xfrm>
                    <a:off x="1658065" y="2861336"/>
                    <a:ext cx="995450" cy="269114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" name="Right Arrow 15">
                    <a:extLst>
                      <a:ext uri="{FF2B5EF4-FFF2-40B4-BE49-F238E27FC236}">
                        <a16:creationId xmlns:a16="http://schemas.microsoft.com/office/drawing/2014/main" id="{965D8651-37FE-A366-7672-66EB1A3A49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7875" y="3757131"/>
                    <a:ext cx="493543" cy="233182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" name="Right Arrow 16">
                    <a:extLst>
                      <a:ext uri="{FF2B5EF4-FFF2-40B4-BE49-F238E27FC236}">
                        <a16:creationId xmlns:a16="http://schemas.microsoft.com/office/drawing/2014/main" id="{A68790F6-6049-2C02-D2D4-4DDA5D31ABD0}"/>
                      </a:ext>
                    </a:extLst>
                  </p:cNvPr>
                  <p:cNvSpPr/>
                  <p:nvPr/>
                </p:nvSpPr>
                <p:spPr>
                  <a:xfrm rot="2704245">
                    <a:off x="1390112" y="3677826"/>
                    <a:ext cx="1153524" cy="233737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7C9382A4-AE76-FFC0-BA7E-D260D00369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27729" y="5975479"/>
                    <a:ext cx="1000329" cy="909390"/>
                  </a:xfrm>
                  <a:prstGeom prst="rect">
                    <a:avLst/>
                  </a:prstGeom>
                </p:spPr>
              </p:pic>
              <p:sp>
                <p:nvSpPr>
                  <p:cNvPr id="19" name="Bent-Up Arrow 18">
                    <a:extLst>
                      <a:ext uri="{FF2B5EF4-FFF2-40B4-BE49-F238E27FC236}">
                        <a16:creationId xmlns:a16="http://schemas.microsoft.com/office/drawing/2014/main" id="{E4B6AB1F-F37B-AD46-3507-F84401CB8FD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219827" y="4757406"/>
                    <a:ext cx="596719" cy="1331652"/>
                  </a:xfrm>
                  <a:prstGeom prst="bentUp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3AD7D1EE-E2EF-4F90-2EE5-6F9ACF6377B3}"/>
                      </a:ext>
                    </a:extLst>
                  </p:cNvPr>
                  <p:cNvSpPr/>
                  <p:nvPr/>
                </p:nvSpPr>
                <p:spPr>
                  <a:xfrm rot="20010035">
                    <a:off x="1359579" y="5959942"/>
                    <a:ext cx="995450" cy="269114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34FA0651-5A48-6B70-6661-02122B6691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93796" y="4459475"/>
                    <a:ext cx="620519" cy="620519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A969518-4EB9-324D-1178-1FECC580873A}"/>
                      </a:ext>
                    </a:extLst>
                  </p:cNvPr>
                  <p:cNvSpPr txBox="1"/>
                  <p:nvPr/>
                </p:nvSpPr>
                <p:spPr>
                  <a:xfrm>
                    <a:off x="30619" y="2317436"/>
                    <a:ext cx="205581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dirty="0"/>
                      <a:t>Oceanic Conditions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0591ABE-F1EA-CD16-6EE7-8057856C899A}"/>
                      </a:ext>
                    </a:extLst>
                  </p:cNvPr>
                  <p:cNvSpPr txBox="1"/>
                  <p:nvPr/>
                </p:nvSpPr>
                <p:spPr>
                  <a:xfrm>
                    <a:off x="2231057" y="2337954"/>
                    <a:ext cx="16339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dirty="0"/>
                      <a:t>Fish Physiology</a:t>
                    </a:r>
                  </a:p>
                </p:txBody>
              </p:sp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769145DA-3693-D386-2865-DD59C805D8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643893" y="2608464"/>
                    <a:ext cx="812402" cy="1603647"/>
                  </a:xfrm>
                  <a:prstGeom prst="rect">
                    <a:avLst/>
                  </a:prstGeom>
                </p:spPr>
              </p:pic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BB70F73-6E1E-BF98-22A1-6EA3B84762C4}"/>
                      </a:ext>
                    </a:extLst>
                  </p:cNvPr>
                  <p:cNvSpPr txBox="1"/>
                  <p:nvPr/>
                </p:nvSpPr>
                <p:spPr>
                  <a:xfrm>
                    <a:off x="24310" y="4110367"/>
                    <a:ext cx="186517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/>
                      <a:t>Habitat Suitability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D95A28F-8F24-28CE-79C1-658BCB715BEE}"/>
                      </a:ext>
                    </a:extLst>
                  </p:cNvPr>
                  <p:cNvSpPr txBox="1"/>
                  <p:nvPr/>
                </p:nvSpPr>
                <p:spPr>
                  <a:xfrm>
                    <a:off x="-100016" y="5680157"/>
                    <a:ext cx="205581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dirty="0"/>
                      <a:t>Primary Production</a:t>
                    </a:r>
                  </a:p>
                </p:txBody>
              </p:sp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4BC5ED6-E927-1B9B-D584-E4CF659A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0314" y="4398999"/>
                  <a:ext cx="1083402" cy="777728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54790265-1CE6-CC71-B810-62FF5E580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67785" y="5708434"/>
                  <a:ext cx="850900" cy="635000"/>
                </a:xfrm>
                <a:prstGeom prst="rect">
                  <a:avLst/>
                </a:prstGeom>
              </p:spPr>
            </p:pic>
            <p:sp>
              <p:nvSpPr>
                <p:cNvPr id="12" name="Right Arrow 11">
                  <a:extLst>
                    <a:ext uri="{FF2B5EF4-FFF2-40B4-BE49-F238E27FC236}">
                      <a16:creationId xmlns:a16="http://schemas.microsoft.com/office/drawing/2014/main" id="{85E802A5-960D-10B7-C831-F985B363EDBA}"/>
                    </a:ext>
                  </a:extLst>
                </p:cNvPr>
                <p:cNvSpPr/>
                <p:nvPr/>
              </p:nvSpPr>
              <p:spPr>
                <a:xfrm rot="5400000">
                  <a:off x="2840303" y="3855134"/>
                  <a:ext cx="493543" cy="233182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D5F8D6-535D-DC16-EABD-F97E0E5B9780}"/>
                  </a:ext>
                </a:extLst>
              </p:cNvPr>
              <p:cNvSpPr txBox="1"/>
              <p:nvPr/>
            </p:nvSpPr>
            <p:spPr>
              <a:xfrm>
                <a:off x="2634859" y="5052757"/>
                <a:ext cx="12904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Population</a:t>
                </a:r>
              </a:p>
              <a:p>
                <a:pPr algn="ctr"/>
                <a:r>
                  <a:rPr lang="en-CA" dirty="0"/>
                  <a:t>Dynamic</a:t>
                </a:r>
              </a:p>
            </p:txBody>
          </p:sp>
        </p:grpSp>
      </p:grpSp>
      <p:pic>
        <p:nvPicPr>
          <p:cNvPr id="35" name="Image 6">
            <a:extLst>
              <a:ext uri="{FF2B5EF4-FFF2-40B4-BE49-F238E27FC236}">
                <a16:creationId xmlns:a16="http://schemas.microsoft.com/office/drawing/2014/main" id="{3FBBDD10-C5E5-89A5-16F3-E5B03F3E56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6558" y="2194410"/>
            <a:ext cx="1727200" cy="1549400"/>
          </a:xfrm>
          <a:prstGeom prst="rect">
            <a:avLst/>
          </a:prstGeom>
        </p:spPr>
      </p:pic>
      <p:pic>
        <p:nvPicPr>
          <p:cNvPr id="36" name="Picture 2" descr="EU BON - June 2014 Updates of FishBase and SeaLifeBase">
            <a:extLst>
              <a:ext uri="{FF2B5EF4-FFF2-40B4-BE49-F238E27FC236}">
                <a16:creationId xmlns:a16="http://schemas.microsoft.com/office/drawing/2014/main" id="{6B71A636-740C-3222-EAFB-BC9F7B1E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82" y="2716047"/>
            <a:ext cx="1727200" cy="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7">
            <a:extLst>
              <a:ext uri="{FF2B5EF4-FFF2-40B4-BE49-F238E27FC236}">
                <a16:creationId xmlns:a16="http://schemas.microsoft.com/office/drawing/2014/main" id="{DCD92F24-CB1D-F3E6-8BF6-8E3FE602F9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71495" y="3906641"/>
            <a:ext cx="2704342" cy="2125048"/>
          </a:xfrm>
          <a:prstGeom prst="rect">
            <a:avLst/>
          </a:prstGeom>
        </p:spPr>
      </p:pic>
      <p:cxnSp>
        <p:nvCxnSpPr>
          <p:cNvPr id="38" name="Connecteur droit avec flèche 10">
            <a:extLst>
              <a:ext uri="{FF2B5EF4-FFF2-40B4-BE49-F238E27FC236}">
                <a16:creationId xmlns:a16="http://schemas.microsoft.com/office/drawing/2014/main" id="{CF089044-155E-B57C-AA61-F2AB47135E99}"/>
              </a:ext>
            </a:extLst>
          </p:cNvPr>
          <p:cNvCxnSpPr/>
          <p:nvPr/>
        </p:nvCxnSpPr>
        <p:spPr>
          <a:xfrm>
            <a:off x="9668602" y="5294765"/>
            <a:ext cx="2286000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Picture 2" descr="Trapezoid Trapezium Shape Symbol Icon Outline Stock Illustration 2048399417  | Shutterstock">
            <a:extLst>
              <a:ext uri="{FF2B5EF4-FFF2-40B4-BE49-F238E27FC236}">
                <a16:creationId xmlns:a16="http://schemas.microsoft.com/office/drawing/2014/main" id="{1E85F304-5755-3C5A-23EA-8384D1A33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0" b="33618"/>
          <a:stretch/>
        </p:blipFill>
        <p:spPr bwMode="auto">
          <a:xfrm>
            <a:off x="9775598" y="4458349"/>
            <a:ext cx="1635355" cy="8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11">
            <a:extLst>
              <a:ext uri="{FF2B5EF4-FFF2-40B4-BE49-F238E27FC236}">
                <a16:creationId xmlns:a16="http://schemas.microsoft.com/office/drawing/2014/main" id="{DB215140-92C5-EB33-297A-9460104358E6}"/>
              </a:ext>
            </a:extLst>
          </p:cNvPr>
          <p:cNvCxnSpPr>
            <a:cxnSpLocks/>
          </p:cNvCxnSpPr>
          <p:nvPr/>
        </p:nvCxnSpPr>
        <p:spPr>
          <a:xfrm flipV="1">
            <a:off x="9668602" y="3719753"/>
            <a:ext cx="0" cy="161677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ZoneTexte 5">
            <a:extLst>
              <a:ext uri="{FF2B5EF4-FFF2-40B4-BE49-F238E27FC236}">
                <a16:creationId xmlns:a16="http://schemas.microsoft.com/office/drawing/2014/main" id="{C2A1A96C-3852-862E-2A9C-E095125F8A69}"/>
              </a:ext>
            </a:extLst>
          </p:cNvPr>
          <p:cNvSpPr txBox="1"/>
          <p:nvPr/>
        </p:nvSpPr>
        <p:spPr>
          <a:xfrm>
            <a:off x="10246775" y="537312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ENV</a:t>
            </a:r>
          </a:p>
        </p:txBody>
      </p:sp>
      <p:sp>
        <p:nvSpPr>
          <p:cNvPr id="42" name="ZoneTexte 14">
            <a:extLst>
              <a:ext uri="{FF2B5EF4-FFF2-40B4-BE49-F238E27FC236}">
                <a16:creationId xmlns:a16="http://schemas.microsoft.com/office/drawing/2014/main" id="{09FC921E-D6A6-854D-EC6A-355DB2F95753}"/>
              </a:ext>
            </a:extLst>
          </p:cNvPr>
          <p:cNvSpPr txBox="1"/>
          <p:nvPr/>
        </p:nvSpPr>
        <p:spPr>
          <a:xfrm>
            <a:off x="9520133" y="526118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0</a:t>
            </a:r>
          </a:p>
        </p:txBody>
      </p:sp>
      <p:sp>
        <p:nvSpPr>
          <p:cNvPr id="43" name="ZoneTexte 15">
            <a:extLst>
              <a:ext uri="{FF2B5EF4-FFF2-40B4-BE49-F238E27FC236}">
                <a16:creationId xmlns:a16="http://schemas.microsoft.com/office/drawing/2014/main" id="{6E1EF6FE-BA74-B596-A4B6-2D962C34E6C0}"/>
              </a:ext>
            </a:extLst>
          </p:cNvPr>
          <p:cNvSpPr txBox="1"/>
          <p:nvPr/>
        </p:nvSpPr>
        <p:spPr>
          <a:xfrm>
            <a:off x="10346707" y="419532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4B209AF-F86D-CE9D-55A7-A34F77F3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Modelos </a:t>
            </a:r>
            <a:r>
              <a:rPr lang="pt-BR" dirty="0" err="1"/>
              <a:t>mecanísticos</a:t>
            </a:r>
            <a:r>
              <a:rPr lang="pt-BR" dirty="0"/>
              <a:t> e correlativos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E3D99368-7095-FB7B-6E79-403B79CC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BD41C9F1-6480-0B29-520D-C56A9BBC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738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6088-E401-DAFA-5CA2-C50FA611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Modelos </a:t>
            </a:r>
            <a:r>
              <a:rPr lang="pt-BR" noProof="0" dirty="0" err="1"/>
              <a:t>mecanísticos</a:t>
            </a:r>
            <a:r>
              <a:rPr lang="pt-BR" noProof="0" dirty="0"/>
              <a:t> v.s. correlativos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ED5D2-B6B0-BD12-C93F-CA806572304C}"/>
              </a:ext>
            </a:extLst>
          </p:cNvPr>
          <p:cNvSpPr txBox="1"/>
          <p:nvPr/>
        </p:nvSpPr>
        <p:spPr>
          <a:xfrm>
            <a:off x="-66398" y="2631261"/>
            <a:ext cx="2264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noProof="0" dirty="0" err="1">
                <a:latin typeface="+mj-lt"/>
              </a:rPr>
              <a:t>Mecanístico</a:t>
            </a:r>
            <a:endParaRPr lang="pt-BR" sz="3000" b="1" noProof="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0489A-C6E0-7189-F819-6025A4504AA2}"/>
              </a:ext>
            </a:extLst>
          </p:cNvPr>
          <p:cNvSpPr txBox="1"/>
          <p:nvPr/>
        </p:nvSpPr>
        <p:spPr>
          <a:xfrm>
            <a:off x="-32558" y="4575765"/>
            <a:ext cx="2354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noProof="0" dirty="0">
                <a:latin typeface="+mj-lt"/>
              </a:rPr>
              <a:t>Correlacional</a:t>
            </a:r>
          </a:p>
        </p:txBody>
      </p:sp>
      <p:pic>
        <p:nvPicPr>
          <p:cNvPr id="7" name="Picture 4" descr="Solve Linear Equations ...">
            <a:extLst>
              <a:ext uri="{FF2B5EF4-FFF2-40B4-BE49-F238E27FC236}">
                <a16:creationId xmlns:a16="http://schemas.microsoft.com/office/drawing/2014/main" id="{F1FB2C24-80B4-0310-FBF2-FC5A20787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77" y="2226632"/>
            <a:ext cx="2438866" cy="136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D035EA-1B67-0E95-FF5E-017B6D712FA8}"/>
              </a:ext>
            </a:extLst>
          </p:cNvPr>
          <p:cNvSpPr txBox="1"/>
          <p:nvPr/>
        </p:nvSpPr>
        <p:spPr>
          <a:xfrm>
            <a:off x="2144631" y="2447850"/>
            <a:ext cx="1592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noProof="0" dirty="0">
                <a:latin typeface="+mj-lt"/>
              </a:rPr>
              <a:t>Processos </a:t>
            </a:r>
          </a:p>
          <a:p>
            <a:pPr algn="ctr"/>
            <a:r>
              <a:rPr lang="pt-BR" noProof="0" dirty="0">
                <a:latin typeface="+mj-lt"/>
              </a:rPr>
              <a:t>subjacentes </a:t>
            </a:r>
          </a:p>
          <a:p>
            <a:pPr algn="ctr"/>
            <a:r>
              <a:rPr lang="pt-BR" noProof="0" dirty="0">
                <a:latin typeface="+mj-lt"/>
              </a:rPr>
              <a:t>e mecanismos</a:t>
            </a:r>
          </a:p>
        </p:txBody>
      </p:sp>
      <p:pic>
        <p:nvPicPr>
          <p:cNvPr id="8" name="Picture 6" descr="How to Write a Theoretical Framework: A Step-by-Step Guide - Dissertation  By Design">
            <a:extLst>
              <a:ext uri="{FF2B5EF4-FFF2-40B4-BE49-F238E27FC236}">
                <a16:creationId xmlns:a16="http://schemas.microsoft.com/office/drawing/2014/main" id="{C75463D5-8F5B-4818-C370-932428988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708" y="2445341"/>
            <a:ext cx="1851677" cy="92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uccessfully Navigate Complexity">
            <a:extLst>
              <a:ext uri="{FF2B5EF4-FFF2-40B4-BE49-F238E27FC236}">
                <a16:creationId xmlns:a16="http://schemas.microsoft.com/office/drawing/2014/main" id="{7EB20178-14A1-CDE7-83CE-0FCE1B11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87" y="2406842"/>
            <a:ext cx="1752013" cy="100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AAFF2-0C20-C5F7-AF3F-763701A4E6A6}"/>
              </a:ext>
            </a:extLst>
          </p:cNvPr>
          <p:cNvSpPr txBox="1"/>
          <p:nvPr/>
        </p:nvSpPr>
        <p:spPr>
          <a:xfrm>
            <a:off x="2144631" y="4391099"/>
            <a:ext cx="1592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noProof="0" dirty="0">
                <a:latin typeface="+mj-lt"/>
              </a:rPr>
              <a:t>Relações estatísticas entre variáveis</a:t>
            </a:r>
          </a:p>
        </p:txBody>
      </p:sp>
      <p:pic>
        <p:nvPicPr>
          <p:cNvPr id="11" name="Picture 2" descr="Statistics - Wikipedia">
            <a:extLst>
              <a:ext uri="{FF2B5EF4-FFF2-40B4-BE49-F238E27FC236}">
                <a16:creationId xmlns:a16="http://schemas.microsoft.com/office/drawing/2014/main" id="{1E5C50E9-B057-0DBA-81D5-18175C07F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475" y="4391099"/>
            <a:ext cx="1571471" cy="96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04CC2E-3BD3-3EF3-D110-D402534BF822}"/>
              </a:ext>
            </a:extLst>
          </p:cNvPr>
          <p:cNvGrpSpPr/>
          <p:nvPr/>
        </p:nvGrpSpPr>
        <p:grpSpPr>
          <a:xfrm>
            <a:off x="5501990" y="4261726"/>
            <a:ext cx="1591113" cy="1151438"/>
            <a:chOff x="8815541" y="3612429"/>
            <a:chExt cx="1591113" cy="1151438"/>
          </a:xfrm>
        </p:grpSpPr>
        <p:cxnSp>
          <p:nvCxnSpPr>
            <p:cNvPr id="13" name="Connecteur droit avec flèche 10">
              <a:extLst>
                <a:ext uri="{FF2B5EF4-FFF2-40B4-BE49-F238E27FC236}">
                  <a16:creationId xmlns:a16="http://schemas.microsoft.com/office/drawing/2014/main" id="{C3C6D30A-4EF3-F93D-4641-7371979DCD24}"/>
                </a:ext>
              </a:extLst>
            </p:cNvPr>
            <p:cNvCxnSpPr/>
            <p:nvPr/>
          </p:nvCxnSpPr>
          <p:spPr>
            <a:xfrm>
              <a:off x="8964010" y="4488790"/>
              <a:ext cx="1442644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4" name="Picture 2" descr="Trapezoid Trapezium Shape Symbol Icon Outline Stock Illustration 2048399417  | Shutterstock">
              <a:extLst>
                <a:ext uri="{FF2B5EF4-FFF2-40B4-BE49-F238E27FC236}">
                  <a16:creationId xmlns:a16="http://schemas.microsoft.com/office/drawing/2014/main" id="{145097A8-7C9E-B3A1-2C8E-4AE923502D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90" b="33618"/>
            <a:stretch/>
          </p:blipFill>
          <p:spPr bwMode="auto">
            <a:xfrm>
              <a:off x="9071007" y="3949901"/>
              <a:ext cx="1032036" cy="508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onnecteur droit avec flèche 11">
              <a:extLst>
                <a:ext uri="{FF2B5EF4-FFF2-40B4-BE49-F238E27FC236}">
                  <a16:creationId xmlns:a16="http://schemas.microsoft.com/office/drawing/2014/main" id="{A290263B-88B1-2D68-CA1A-D53412CD4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554" y="3612429"/>
              <a:ext cx="0" cy="876361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ZoneTexte 5">
              <a:extLst>
                <a:ext uri="{FF2B5EF4-FFF2-40B4-BE49-F238E27FC236}">
                  <a16:creationId xmlns:a16="http://schemas.microsoft.com/office/drawing/2014/main" id="{BA996EC8-C7DA-83B3-BF65-412A2E900601}"/>
                </a:ext>
              </a:extLst>
            </p:cNvPr>
            <p:cNvSpPr txBox="1"/>
            <p:nvPr/>
          </p:nvSpPr>
          <p:spPr>
            <a:xfrm>
              <a:off x="9296444" y="4486868"/>
              <a:ext cx="772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ENV</a:t>
              </a:r>
            </a:p>
          </p:txBody>
        </p:sp>
        <p:sp>
          <p:nvSpPr>
            <p:cNvPr id="17" name="ZoneTexte 14">
              <a:extLst>
                <a:ext uri="{FF2B5EF4-FFF2-40B4-BE49-F238E27FC236}">
                  <a16:creationId xmlns:a16="http://schemas.microsoft.com/office/drawing/2014/main" id="{5D9FE48E-62AC-D4BF-7289-8ED88DD1EB92}"/>
                </a:ext>
              </a:extLst>
            </p:cNvPr>
            <p:cNvSpPr txBox="1"/>
            <p:nvPr/>
          </p:nvSpPr>
          <p:spPr>
            <a:xfrm>
              <a:off x="8815541" y="4486639"/>
              <a:ext cx="1913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0</a:t>
              </a:r>
            </a:p>
          </p:txBody>
        </p:sp>
        <p:sp>
          <p:nvSpPr>
            <p:cNvPr id="18" name="ZoneTexte 15">
              <a:extLst>
                <a:ext uri="{FF2B5EF4-FFF2-40B4-BE49-F238E27FC236}">
                  <a16:creationId xmlns:a16="http://schemas.microsoft.com/office/drawing/2014/main" id="{600B492E-A0DB-A365-371D-37C35173ECF7}"/>
                </a:ext>
              </a:extLst>
            </p:cNvPr>
            <p:cNvSpPr txBox="1"/>
            <p:nvPr/>
          </p:nvSpPr>
          <p:spPr>
            <a:xfrm>
              <a:off x="9416663" y="3667185"/>
              <a:ext cx="182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1</a:t>
              </a:r>
            </a:p>
          </p:txBody>
        </p:sp>
      </p:grpSp>
      <p:pic>
        <p:nvPicPr>
          <p:cNvPr id="19" name="Picture 12" descr="Simplicity Helps You Sell Your Ideas ...">
            <a:extLst>
              <a:ext uri="{FF2B5EF4-FFF2-40B4-BE49-F238E27FC236}">
                <a16:creationId xmlns:a16="http://schemas.microsoft.com/office/drawing/2014/main" id="{8338BA00-C53C-51CE-EBAC-2E1BF000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956" y="4173266"/>
            <a:ext cx="1404875" cy="9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A00E73-03F9-4509-A74E-FED8A537B394}"/>
              </a:ext>
            </a:extLst>
          </p:cNvPr>
          <p:cNvSpPr txBox="1"/>
          <p:nvPr/>
        </p:nvSpPr>
        <p:spPr>
          <a:xfrm>
            <a:off x="2353892" y="1724730"/>
            <a:ext cx="1174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noProof="0" dirty="0">
                <a:latin typeface="+mj-lt"/>
              </a:rPr>
              <a:t>Objetivo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22E288-0126-0973-F7EA-C2282B96389F}"/>
              </a:ext>
            </a:extLst>
          </p:cNvPr>
          <p:cNvSpPr txBox="1"/>
          <p:nvPr/>
        </p:nvSpPr>
        <p:spPr>
          <a:xfrm>
            <a:off x="3771208" y="1724730"/>
            <a:ext cx="1540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noProof="0" dirty="0">
                <a:latin typeface="+mj-lt"/>
              </a:rPr>
              <a:t>Abordagem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3D2432-BAE3-CB50-B225-06C566F94DD8}"/>
              </a:ext>
            </a:extLst>
          </p:cNvPr>
          <p:cNvSpPr txBox="1"/>
          <p:nvPr/>
        </p:nvSpPr>
        <p:spPr>
          <a:xfrm>
            <a:off x="5527543" y="1586231"/>
            <a:ext cx="154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noProof="0" dirty="0">
                <a:latin typeface="+mj-lt"/>
              </a:rPr>
              <a:t>Capacidade preditiva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9BBCD4-F536-0D65-65FD-CF022DC411EB}"/>
              </a:ext>
            </a:extLst>
          </p:cNvPr>
          <p:cNvSpPr txBox="1"/>
          <p:nvPr/>
        </p:nvSpPr>
        <p:spPr>
          <a:xfrm>
            <a:off x="7346852" y="1724730"/>
            <a:ext cx="181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noProof="0" dirty="0">
                <a:latin typeface="+mj-lt"/>
              </a:rPr>
              <a:t>Complexidade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D1DC321-23F1-631F-DF50-36481A695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91501"/>
              </p:ext>
            </p:extLst>
          </p:nvPr>
        </p:nvGraphicFramePr>
        <p:xfrm>
          <a:off x="9288184" y="1741839"/>
          <a:ext cx="2785698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849">
                  <a:extLst>
                    <a:ext uri="{9D8B030D-6E8A-4147-A177-3AD203B41FA5}">
                      <a16:colId xmlns:a16="http://schemas.microsoft.com/office/drawing/2014/main" val="2229569764"/>
                    </a:ext>
                  </a:extLst>
                </a:gridCol>
                <a:gridCol w="1392849">
                  <a:extLst>
                    <a:ext uri="{9D8B030D-6E8A-4147-A177-3AD203B41FA5}">
                      <a16:colId xmlns:a16="http://schemas.microsoft.com/office/drawing/2014/main" val="3374134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noProof="0" dirty="0">
                          <a:solidFill>
                            <a:schemeClr val="tx1"/>
                          </a:solidFill>
                          <a:latin typeface="+mj-lt"/>
                        </a:rPr>
                        <a:t>Pro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noProof="0" dirty="0">
                          <a:solidFill>
                            <a:schemeClr val="tx1"/>
                          </a:solidFill>
                          <a:latin typeface="+mj-lt"/>
                        </a:rPr>
                        <a:t>Contra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54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Compreensão da Causalidade</a:t>
                      </a:r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>
                          <a:latin typeface="+mj-lt"/>
                        </a:rPr>
                        <a:t>Complexidade</a:t>
                      </a:r>
                    </a:p>
                    <a:p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45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>
                          <a:latin typeface="+mj-lt"/>
                        </a:rPr>
                        <a:t>Previsões Robusta</a:t>
                      </a:r>
                    </a:p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6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75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9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Simplicidade</a:t>
                      </a:r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Causalidade</a:t>
                      </a:r>
                    </a:p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 vs.</a:t>
                      </a:r>
                    </a:p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 Correlação</a:t>
                      </a:r>
                    </a:p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5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>
                          <a:latin typeface="+mj-lt"/>
                        </a:rPr>
                        <a:t>Aplicabilidade Amplia</a:t>
                      </a:r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 dirty="0">
                          <a:latin typeface="+mj-lt"/>
                        </a:rPr>
                        <a:t>Capacidade Preditiva Limitada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804750"/>
                  </a:ext>
                </a:extLst>
              </a:tr>
            </a:tbl>
          </a:graphicData>
        </a:graphic>
      </p:graphicFrame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6CAD7C-0964-6698-DBAC-2FC4AA0EC48D}"/>
              </a:ext>
            </a:extLst>
          </p:cNvPr>
          <p:cNvCxnSpPr>
            <a:endCxn id="34" idx="3"/>
          </p:cNvCxnSpPr>
          <p:nvPr/>
        </p:nvCxnSpPr>
        <p:spPr>
          <a:xfrm>
            <a:off x="0" y="3735659"/>
            <a:ext cx="12073882" cy="381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38618426-CB78-6827-A103-37D34899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C419938-792F-FA12-A65B-9B381F78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2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0" grpId="0"/>
      <p:bldP spid="21" grpId="0"/>
      <p:bldP spid="22" grpId="0"/>
      <p:bldP spid="23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C3465840-3B78-03A8-2132-A90FAC4A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distribuição de espécies</a:t>
            </a:r>
          </a:p>
        </p:txBody>
      </p:sp>
      <p:pic>
        <p:nvPicPr>
          <p:cNvPr id="3088" name="Picture 16" descr="Predicting extinctions with species distribution models | Cambridge Prisms:  Extinction | Cambridge Core">
            <a:extLst>
              <a:ext uri="{FF2B5EF4-FFF2-40B4-BE49-F238E27FC236}">
                <a16:creationId xmlns:a16="http://schemas.microsoft.com/office/drawing/2014/main" id="{FF562E59-22C9-0C7F-6A1B-DBD51D66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36" y="1690688"/>
            <a:ext cx="7297853" cy="423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8A959AFE-5794-ADB1-5A56-DC1B68F7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Fois et al 2018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DA189730-0483-4A68-EA0D-361147DB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4609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70B2-A45C-04AE-E2DA-0BB93FBF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Protocolo a seguir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18139-62CE-5F10-5471-21FC535D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Zurell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i="1" dirty="0"/>
              <a:t> </a:t>
            </a:r>
            <a:r>
              <a:rPr lang="pt-BR" dirty="0"/>
              <a:t>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57D6F-5D02-B1A4-BF85-061C35BF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14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1E728-292C-2FD7-F52C-6EA51900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5493"/>
            <a:ext cx="7772400" cy="4858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50148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6FFC-3258-F8EE-490D-5AC3E6E8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Passos básicos de MDS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41404-4D57-192E-2749-AD62BC38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90436"/>
            <a:ext cx="7772400" cy="516982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9997873-6A5E-C390-F573-FF09F840FFE1}"/>
              </a:ext>
            </a:extLst>
          </p:cNvPr>
          <p:cNvSpPr/>
          <p:nvPr/>
        </p:nvSpPr>
        <p:spPr>
          <a:xfrm>
            <a:off x="587829" y="2801030"/>
            <a:ext cx="1719943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Amanhã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224282D-AC1A-4BD5-9378-BC70A83497AA}"/>
              </a:ext>
            </a:extLst>
          </p:cNvPr>
          <p:cNvSpPr/>
          <p:nvPr/>
        </p:nvSpPr>
        <p:spPr>
          <a:xfrm>
            <a:off x="462643" y="4240326"/>
            <a:ext cx="1719943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Amanhã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3334085-A262-1452-5DBD-58C92EC68A62}"/>
              </a:ext>
            </a:extLst>
          </p:cNvPr>
          <p:cNvSpPr/>
          <p:nvPr/>
        </p:nvSpPr>
        <p:spPr>
          <a:xfrm rot="18973477" flipH="1">
            <a:off x="6585857" y="862466"/>
            <a:ext cx="1545771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Quarta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987C53B-FAD8-FA1C-25B6-E880E2A7C8C0}"/>
              </a:ext>
            </a:extLst>
          </p:cNvPr>
          <p:cNvSpPr/>
          <p:nvPr/>
        </p:nvSpPr>
        <p:spPr>
          <a:xfrm flipH="1">
            <a:off x="9753600" y="3233518"/>
            <a:ext cx="1545771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Quinta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77C3E176-EFA2-776C-62AA-6959DAD96BF6}"/>
              </a:ext>
            </a:extLst>
          </p:cNvPr>
          <p:cNvSpPr/>
          <p:nvPr/>
        </p:nvSpPr>
        <p:spPr>
          <a:xfrm>
            <a:off x="4977492" y="4361534"/>
            <a:ext cx="2577193" cy="249646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BC114-B0C4-BBB9-E805-4A56FBF5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A2D21-3AE8-A226-3E66-09860F33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5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B0DC-3929-F066-53D5-64AE6C37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29DA8-2390-A04E-5D0D-CE790589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Pecchi</a:t>
            </a:r>
            <a:r>
              <a:rPr lang="pt-BR" dirty="0"/>
              <a:t> </a:t>
            </a:r>
            <a:r>
              <a:rPr lang="pt-BR" i="1" dirty="0"/>
              <a:t>et al </a:t>
            </a:r>
            <a:r>
              <a:rPr lang="pt-BR" dirty="0"/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8D4AF-3604-65EC-1D39-9D1FE2E1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16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E07C27B8-7538-A83E-EF11-5095F778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F1F3F4F-EAA7-74C8-7C10-640C4E14A23C}"/>
              </a:ext>
            </a:extLst>
          </p:cNvPr>
          <p:cNvSpPr/>
          <p:nvPr/>
        </p:nvSpPr>
        <p:spPr>
          <a:xfrm>
            <a:off x="2676293" y="2442117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56508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EEC1-C87B-BFFA-F7EA-6F1EBB75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Somente presença: </a:t>
            </a:r>
            <a:r>
              <a:rPr lang="pt-BR" i="1" dirty="0" err="1"/>
              <a:t>Aquamaps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0AD40-F9DF-4FC4-D435-640D615A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aquamaps.com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3EEF5-1BA7-117B-4379-839C60CF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17</a:t>
            </a:fld>
            <a:endParaRPr lang="pt-BR"/>
          </a:p>
        </p:txBody>
      </p:sp>
      <p:sp>
        <p:nvSpPr>
          <p:cNvPr id="6" name="- Informations provenant de la littérature">
            <a:extLst>
              <a:ext uri="{FF2B5EF4-FFF2-40B4-BE49-F238E27FC236}">
                <a16:creationId xmlns:a16="http://schemas.microsoft.com/office/drawing/2014/main" id="{122FA1D8-59EF-57DD-5783-C365D5969292}"/>
              </a:ext>
            </a:extLst>
          </p:cNvPr>
          <p:cNvSpPr txBox="1"/>
          <p:nvPr/>
        </p:nvSpPr>
        <p:spPr>
          <a:xfrm>
            <a:off x="4960501" y="3284967"/>
            <a:ext cx="22431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="http://schemas.openxmlformats.org/officeDocument/2006/math" xmlns:a14="http://schemas.microsoft.com/office/drawing/2010/main" xmlns:ma14="http://schemas.microsoft.com/office/mac/drawingml/2011/main" xmlns:lc="http://schemas.openxmlformats.org/drawingml/2006/lockedCanvas" val="1"/>
            </a:ext>
          </a:extLst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defRPr sz="18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pt-BR" sz="2400" b="1" noProof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Modelo trapézio</a:t>
            </a:r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D9076438-FB30-6460-DD29-11E2BFD7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039" y="3011932"/>
            <a:ext cx="3829460" cy="3470957"/>
          </a:xfrm>
          <a:prstGeom prst="rect">
            <a:avLst/>
          </a:prstGeom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148A74E6-07A7-CAA4-F59F-67AF107EE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79" y="3258320"/>
            <a:ext cx="4174026" cy="327991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9F625A-AE9A-931C-3078-4EB1B2ECC148}"/>
              </a:ext>
            </a:extLst>
          </p:cNvPr>
          <p:cNvGrpSpPr/>
          <p:nvPr/>
        </p:nvGrpSpPr>
        <p:grpSpPr>
          <a:xfrm>
            <a:off x="5126625" y="4306331"/>
            <a:ext cx="1591113" cy="1151438"/>
            <a:chOff x="8815541" y="3612429"/>
            <a:chExt cx="1591113" cy="1151438"/>
          </a:xfrm>
        </p:grpSpPr>
        <p:cxnSp>
          <p:nvCxnSpPr>
            <p:cNvPr id="15" name="Connecteur droit avec flèche 10">
              <a:extLst>
                <a:ext uri="{FF2B5EF4-FFF2-40B4-BE49-F238E27FC236}">
                  <a16:creationId xmlns:a16="http://schemas.microsoft.com/office/drawing/2014/main" id="{8FF91A94-6217-AD89-DBE1-3268D9F96F48}"/>
                </a:ext>
              </a:extLst>
            </p:cNvPr>
            <p:cNvCxnSpPr/>
            <p:nvPr/>
          </p:nvCxnSpPr>
          <p:spPr>
            <a:xfrm>
              <a:off x="8964010" y="4488790"/>
              <a:ext cx="1442644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" name="Picture 2" descr="Trapezoid Trapezium Shape Symbol Icon Outline Stock Illustration 2048399417  | Shutterstock">
              <a:extLst>
                <a:ext uri="{FF2B5EF4-FFF2-40B4-BE49-F238E27FC236}">
                  <a16:creationId xmlns:a16="http://schemas.microsoft.com/office/drawing/2014/main" id="{DD5BA5BC-0506-D768-E434-E7F59158D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90" b="33618"/>
            <a:stretch/>
          </p:blipFill>
          <p:spPr bwMode="auto">
            <a:xfrm>
              <a:off x="9071007" y="3949901"/>
              <a:ext cx="1032036" cy="508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necteur droit avec flèche 11">
              <a:extLst>
                <a:ext uri="{FF2B5EF4-FFF2-40B4-BE49-F238E27FC236}">
                  <a16:creationId xmlns:a16="http://schemas.microsoft.com/office/drawing/2014/main" id="{C231FEAA-62FB-BDB3-35A5-CE26A5871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554" y="3612429"/>
              <a:ext cx="0" cy="876361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ZoneTexte 5">
              <a:extLst>
                <a:ext uri="{FF2B5EF4-FFF2-40B4-BE49-F238E27FC236}">
                  <a16:creationId xmlns:a16="http://schemas.microsoft.com/office/drawing/2014/main" id="{C7683148-E223-3B65-6CDC-0484F9DDF19B}"/>
                </a:ext>
              </a:extLst>
            </p:cNvPr>
            <p:cNvSpPr txBox="1"/>
            <p:nvPr/>
          </p:nvSpPr>
          <p:spPr>
            <a:xfrm>
              <a:off x="9296444" y="4486868"/>
              <a:ext cx="772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ENV</a:t>
              </a:r>
            </a:p>
          </p:txBody>
        </p:sp>
        <p:sp>
          <p:nvSpPr>
            <p:cNvPr id="19" name="ZoneTexte 14">
              <a:extLst>
                <a:ext uri="{FF2B5EF4-FFF2-40B4-BE49-F238E27FC236}">
                  <a16:creationId xmlns:a16="http://schemas.microsoft.com/office/drawing/2014/main" id="{D036AAB6-F2B4-BE44-564B-2D2254AD590D}"/>
                </a:ext>
              </a:extLst>
            </p:cNvPr>
            <p:cNvSpPr txBox="1"/>
            <p:nvPr/>
          </p:nvSpPr>
          <p:spPr>
            <a:xfrm>
              <a:off x="8815541" y="4486639"/>
              <a:ext cx="1913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0</a:t>
              </a:r>
            </a:p>
          </p:txBody>
        </p:sp>
        <p:sp>
          <p:nvSpPr>
            <p:cNvPr id="20" name="ZoneTexte 15">
              <a:extLst>
                <a:ext uri="{FF2B5EF4-FFF2-40B4-BE49-F238E27FC236}">
                  <a16:creationId xmlns:a16="http://schemas.microsoft.com/office/drawing/2014/main" id="{D5DD643F-166A-E7FA-DEF5-DDB2EFD42E26}"/>
                </a:ext>
              </a:extLst>
            </p:cNvPr>
            <p:cNvSpPr txBox="1"/>
            <p:nvPr/>
          </p:nvSpPr>
          <p:spPr>
            <a:xfrm>
              <a:off x="9416663" y="3667185"/>
              <a:ext cx="182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7DD5E-E43C-0542-50A8-CF2FD319E68D}"/>
              </a:ext>
            </a:extLst>
          </p:cNvPr>
          <p:cNvSpPr txBox="1"/>
          <p:nvPr/>
        </p:nvSpPr>
        <p:spPr>
          <a:xfrm>
            <a:off x="748479" y="1664529"/>
            <a:ext cx="10202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>
                <a:latin typeface="+mj-lt"/>
              </a:rPr>
              <a:t>Utilizam dados que indicam a </a:t>
            </a:r>
            <a:r>
              <a:rPr lang="pt-BR" b="1" noProof="0" dirty="0">
                <a:latin typeface="+mj-lt"/>
              </a:rPr>
              <a:t>presença</a:t>
            </a:r>
            <a:r>
              <a:rPr lang="pt-BR" noProof="0" dirty="0">
                <a:latin typeface="+mj-lt"/>
              </a:rPr>
              <a:t> de uma espécie em certos locais, mas </a:t>
            </a:r>
            <a:r>
              <a:rPr lang="pt-BR" b="1" noProof="0" dirty="0">
                <a:latin typeface="+mj-lt"/>
              </a:rPr>
              <a:t>não fornecem</a:t>
            </a:r>
            <a:r>
              <a:rPr lang="pt-BR" noProof="0" dirty="0">
                <a:latin typeface="+mj-lt"/>
              </a:rPr>
              <a:t> informações sobre onde essa espécie </a:t>
            </a:r>
            <a:r>
              <a:rPr lang="pt-BR" b="1" noProof="0" dirty="0">
                <a:latin typeface="+mj-lt"/>
              </a:rPr>
              <a:t>não está presente</a:t>
            </a:r>
            <a:endParaRPr lang="pt-BR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89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B52F6-75B1-50D9-7991-79691B23C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C80F-BA2F-8584-7857-B561224E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E623B-6457-6611-CF01-8BAEB761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Pecchi</a:t>
            </a:r>
            <a:r>
              <a:rPr lang="pt-BR" dirty="0"/>
              <a:t> </a:t>
            </a:r>
            <a:r>
              <a:rPr lang="pt-BR" i="1" dirty="0"/>
              <a:t>et al </a:t>
            </a:r>
            <a:r>
              <a:rPr lang="pt-BR" dirty="0"/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65BFB-7C0A-3A6D-4A33-41740941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18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1EF0E202-CAEF-AAA1-92D5-AEA37936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85673C0-C4F0-0B1D-2AE1-0EB43A0DF101}"/>
              </a:ext>
            </a:extLst>
          </p:cNvPr>
          <p:cNvSpPr/>
          <p:nvPr/>
        </p:nvSpPr>
        <p:spPr>
          <a:xfrm rot="1844410">
            <a:off x="4404731" y="2412609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00391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5E59-5F5C-B317-528B-CD353F46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regressões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1C057-9E6E-0974-E1E2-662165E2A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FA142-B148-152E-1E52-2F80AEE3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19</a:t>
            </a:fld>
            <a:endParaRPr lang="pt-BR"/>
          </a:p>
        </p:txBody>
      </p:sp>
      <p:pic>
        <p:nvPicPr>
          <p:cNvPr id="6" name="Picture 6" descr="5.3 GLM, GAM and more | Interpretable Machine Learning">
            <a:extLst>
              <a:ext uri="{FF2B5EF4-FFF2-40B4-BE49-F238E27FC236}">
                <a16:creationId xmlns:a16="http://schemas.microsoft.com/office/drawing/2014/main" id="{156A7068-75E2-07F3-8DD7-4C28A2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72" y="1548343"/>
            <a:ext cx="6339839" cy="452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33D89A49-0995-3479-EA82-2A0E3A817EE3}"/>
              </a:ext>
            </a:extLst>
          </p:cNvPr>
          <p:cNvSpPr txBox="1"/>
          <p:nvPr/>
        </p:nvSpPr>
        <p:spPr>
          <a:xfrm>
            <a:off x="8197526" y="2155077"/>
            <a:ext cx="2612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https://www.youtube.com/watch?v=s-9f7ej79wU&amp;ab_channel=GUeResearch</a:t>
            </a:r>
            <a:endParaRPr lang="en-CA" dirty="0"/>
          </a:p>
          <a:p>
            <a:endParaRPr lang="en-CA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4CBC48F-DACA-712E-B355-8B326A7B1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06" y="3511287"/>
            <a:ext cx="2746103" cy="21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804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3A26-1E20-7DEB-C824-1802CAF1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3D26F-D5A9-3D9F-7700-E2311F6F8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dirty="0"/>
              <a:t>Envelopes Climáticos</a:t>
            </a:r>
            <a:r>
              <a:rPr lang="pt-BR" dirty="0"/>
              <a:t> (</a:t>
            </a:r>
            <a:r>
              <a:rPr lang="pt-BR" dirty="0" err="1"/>
              <a:t>Bioclimatic</a:t>
            </a:r>
            <a:r>
              <a:rPr lang="pt-BR" dirty="0"/>
              <a:t> Envelope Models) Estimado um espaço multivariado de variáveis climáticas (envelope)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Nicho Ecológico</a:t>
            </a:r>
            <a:r>
              <a:rPr lang="pt-BR" dirty="0"/>
              <a:t> (</a:t>
            </a:r>
            <a:r>
              <a:rPr lang="pt-BR" dirty="0" err="1"/>
              <a:t>Ecological</a:t>
            </a:r>
            <a:r>
              <a:rPr lang="pt-BR" dirty="0"/>
              <a:t> </a:t>
            </a:r>
            <a:r>
              <a:rPr lang="pt-BR" dirty="0" err="1"/>
              <a:t>Niche</a:t>
            </a:r>
            <a:r>
              <a:rPr lang="pt-BR" dirty="0"/>
              <a:t> Models) Vincula o envelope à teoria de nicho ecológico (</a:t>
            </a:r>
            <a:r>
              <a:rPr lang="pt-BR" dirty="0" err="1"/>
              <a:t>Grinnell</a:t>
            </a:r>
            <a:r>
              <a:rPr lang="pt-BR" dirty="0"/>
              <a:t> e Hutchinson)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Adequabilidade de Habitat</a:t>
            </a:r>
            <a:r>
              <a:rPr lang="pt-BR" dirty="0"/>
              <a:t> (Habitat </a:t>
            </a:r>
            <a:r>
              <a:rPr lang="pt-BR" dirty="0" err="1"/>
              <a:t>Suitability</a:t>
            </a:r>
            <a:r>
              <a:rPr lang="pt-BR" dirty="0"/>
              <a:t> Models) Envelope relacionado ao “habitat”, como espaço físico e recursos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/>
              <a:t>Distribuição de Espécies</a:t>
            </a:r>
            <a:r>
              <a:rPr lang="pt-BR" dirty="0"/>
              <a:t> (</a:t>
            </a:r>
            <a:r>
              <a:rPr lang="pt-BR" dirty="0" err="1"/>
              <a:t>Species</a:t>
            </a:r>
            <a:r>
              <a:rPr lang="pt-BR" dirty="0"/>
              <a:t> </a:t>
            </a:r>
            <a:r>
              <a:rPr lang="pt-BR" dirty="0" err="1"/>
              <a:t>Distribution</a:t>
            </a:r>
            <a:r>
              <a:rPr lang="pt-BR" dirty="0"/>
              <a:t> Models) Modelar a distribuição geográfica das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85F1B-8640-2BAB-031D-CE2FF6683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40338-B2C9-8D26-DEC3-6F17985C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514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4FF8-77BA-F35F-C885-FAFA1FBC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regressões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A3E97-FF79-73CA-83BC-9774C2A5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Module 6 - Statistical regression models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26442-5BFF-3CDE-4198-DAA1D78F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20</a:t>
            </a:fld>
            <a:endParaRPr lang="pt-BR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BAC756FB-7AFE-890A-B700-3EFC2ED5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2" y="2653990"/>
            <a:ext cx="3243323" cy="2574387"/>
          </a:xfrm>
          <a:prstGeom prst="rect">
            <a:avLst/>
          </a:prstGeom>
        </p:spPr>
      </p:pic>
      <p:pic>
        <p:nvPicPr>
          <p:cNvPr id="9" name="Image 6">
            <a:extLst>
              <a:ext uri="{FF2B5EF4-FFF2-40B4-BE49-F238E27FC236}">
                <a16:creationId xmlns:a16="http://schemas.microsoft.com/office/drawing/2014/main" id="{7805077E-814D-8C7B-F20A-A82D6FCDD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792" y="2825637"/>
            <a:ext cx="3860312" cy="2395764"/>
          </a:xfrm>
          <a:prstGeom prst="rect">
            <a:avLst/>
          </a:prstGeom>
        </p:spPr>
      </p:pic>
      <p:pic>
        <p:nvPicPr>
          <p:cNvPr id="10" name="Image 8">
            <a:extLst>
              <a:ext uri="{FF2B5EF4-FFF2-40B4-BE49-F238E27FC236}">
                <a16:creationId xmlns:a16="http://schemas.microsoft.com/office/drawing/2014/main" id="{B8C58321-228E-9A1D-B459-2E9E908F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881" y="2832613"/>
            <a:ext cx="3745954" cy="23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2943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79C9-345E-DDAF-1C9A-3F38C4005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D1B6B-360C-B247-1F39-9675E593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0F7330-B236-5CD7-6051-C377B623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Pecchi</a:t>
            </a:r>
            <a:r>
              <a:rPr lang="pt-BR" dirty="0"/>
              <a:t> </a:t>
            </a:r>
            <a:r>
              <a:rPr lang="pt-BR" i="1" dirty="0"/>
              <a:t>et al </a:t>
            </a:r>
            <a:r>
              <a:rPr lang="pt-BR" dirty="0"/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5707D-FE55-2DB7-F2DF-5893311F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21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00FE869B-3E13-2DD3-32B8-695B0177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B78E2B6-365E-4E27-D62A-FD3F6ADFDD5C}"/>
              </a:ext>
            </a:extLst>
          </p:cNvPr>
          <p:cNvSpPr/>
          <p:nvPr/>
        </p:nvSpPr>
        <p:spPr>
          <a:xfrm rot="19742475">
            <a:off x="5452946" y="2546424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9390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B4D79-629A-059A-EB4B-6A1406F1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736D-ABF8-60A1-CE16-BAE90E2B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(RF)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163B0-151A-6181-092D-67060433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Module 6 - Statistical regression models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AAF76-DDF7-8F7D-3656-FE1A025F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22</a:t>
            </a:fld>
            <a:endParaRPr lang="pt-BR"/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4580D597-8838-197F-1F9A-C7D63507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051753"/>
            <a:ext cx="7899400" cy="2959100"/>
          </a:xfrm>
          <a:prstGeom prst="rect">
            <a:avLst/>
          </a:prstGeom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EE66CE13-AA7F-50D9-0FC7-DFDF3F06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112" y="5195185"/>
            <a:ext cx="4800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156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EE03-0A1E-8EF6-3A52-E77E019BC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9DCD-296F-20D6-733F-81DE8E45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(RF)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5588D-0D9B-E6CD-0214-D8D4E4A7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081DA-EABE-1A22-2DCE-9E49E80B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23</a:t>
            </a:fld>
            <a:endParaRPr lang="pt-B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45E216-28C5-22F0-BEF3-E16B2DD1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105819"/>
            <a:ext cx="7835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508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DE461-1893-E836-7535-7D2A58DE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2DC0-8E0D-10B4-092E-0D88E156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(BRT)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5FB2F-E510-42D8-D8B7-5BA64FA0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37E30-D763-47CD-1D79-3C915D34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24</a:t>
            </a:fld>
            <a:endParaRPr lang="pt-BR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E011D5E5-25DA-469D-6407-E6696CEC1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127270"/>
            <a:ext cx="781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947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939C-E700-BE9B-FBAB-F0B677CD0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459B-7216-5594-8BA7-2FD30277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(BRT)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281D5-CEB9-9AB6-BBDB-DB5CE64E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ED1AB-F8E8-C632-EDA0-718B0EC1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25</a:t>
            </a:fld>
            <a:endParaRPr lang="pt-BR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4027512E-2BBC-C20D-7035-8BB8F5C7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70145"/>
            <a:ext cx="7924800" cy="3975100"/>
          </a:xfrm>
          <a:prstGeom prst="rect">
            <a:avLst/>
          </a:prstGeom>
        </p:spPr>
      </p:pic>
      <p:pic>
        <p:nvPicPr>
          <p:cNvPr id="9" name="Image 7">
            <a:extLst>
              <a:ext uri="{FF2B5EF4-FFF2-40B4-BE49-F238E27FC236}">
                <a16:creationId xmlns:a16="http://schemas.microsoft.com/office/drawing/2014/main" id="{7C4881B4-D8F4-D1D5-F177-13BC7A4C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542" y="1603036"/>
            <a:ext cx="4410077" cy="18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458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5CDFE-E949-D78D-A545-92C0C90A1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B06A-FD61-B8BE-17A4-87B19E89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(ANN)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77914-C6AD-2EA6-7737-6109A5EE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BFC0F-D412-79FE-5A42-59D7BF36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26</a:t>
            </a:fld>
            <a:endParaRPr lang="pt-BR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6F4D20AE-9520-8C7D-DCD1-C2606577D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28" y="2170939"/>
            <a:ext cx="4051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984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D54D-8B22-30DE-0ABF-86A9B4A30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A5682-F4E8-9995-94F1-7ACA19622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6524C-370E-A09F-A36B-979B5F03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27</a:t>
            </a:fld>
            <a:endParaRPr lang="pt-BR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F1DF729D-DE0F-4359-CCA9-A7DB0548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77" y="2188369"/>
            <a:ext cx="4686300" cy="3670300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3BC600DE-9F2C-621D-BC72-EACF4F48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9319"/>
            <a:ext cx="5816600" cy="3708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08BE92C-762F-4CCA-C58E-3D25FF68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(ANN)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6924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E1501-792A-6CE6-A22C-5EAD3DCA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76AD0-0F80-5204-DE75-A223B43D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28</a:t>
            </a:fld>
            <a:endParaRPr lang="pt-BR"/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9D362D59-B274-5F7B-CCC7-8CB7A8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66" y="2024793"/>
            <a:ext cx="1458149" cy="3630183"/>
          </a:xfrm>
          <a:prstGeom prst="rect">
            <a:avLst/>
          </a:prstGeom>
        </p:spPr>
      </p:pic>
      <p:pic>
        <p:nvPicPr>
          <p:cNvPr id="7" name="Image 5">
            <a:extLst>
              <a:ext uri="{FF2B5EF4-FFF2-40B4-BE49-F238E27FC236}">
                <a16:creationId xmlns:a16="http://schemas.microsoft.com/office/drawing/2014/main" id="{E8FCEC58-BE08-9CDE-7FC3-51DD459F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73" y="1821107"/>
            <a:ext cx="7321121" cy="44048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363E92-3C89-B574-59A8-4D4E96CCE748}"/>
              </a:ext>
            </a:extLst>
          </p:cNvPr>
          <p:cNvSpPr/>
          <p:nvPr/>
        </p:nvSpPr>
        <p:spPr>
          <a:xfrm>
            <a:off x="1973766" y="2155212"/>
            <a:ext cx="298873" cy="3872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D60FF-2ED6-2A87-BBDA-10D06983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(ANN)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89507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234E1-7C72-92D6-F39F-583A1C903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B032-B508-3614-CF3E-2F258D2B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C519B-050D-6E9B-1678-516C04BF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Pecchi</a:t>
            </a:r>
            <a:r>
              <a:rPr lang="pt-BR" dirty="0"/>
              <a:t> </a:t>
            </a:r>
            <a:r>
              <a:rPr lang="pt-BR" i="1" dirty="0"/>
              <a:t>et al </a:t>
            </a:r>
            <a:r>
              <a:rPr lang="pt-BR" dirty="0"/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E2B77-0EB3-3DB9-705F-2429DCDE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29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A9F853D0-39F0-0D33-081A-ACB115732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ACE2D6-E3FA-B1A3-EE2B-D80473877BD8}"/>
              </a:ext>
            </a:extLst>
          </p:cNvPr>
          <p:cNvSpPr/>
          <p:nvPr/>
        </p:nvSpPr>
        <p:spPr>
          <a:xfrm>
            <a:off x="7512205" y="2074126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320EE5-AADC-B0B2-D557-C46C8229A366}"/>
              </a:ext>
            </a:extLst>
          </p:cNvPr>
          <p:cNvSpPr/>
          <p:nvPr/>
        </p:nvSpPr>
        <p:spPr>
          <a:xfrm>
            <a:off x="8029811" y="4872229"/>
            <a:ext cx="1161578" cy="3651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7333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65A-177D-4F7D-A9A8-22ED6289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fundamental </a:t>
            </a:r>
            <a:r>
              <a:rPr lang="pt-BR" dirty="0" err="1"/>
              <a:t>vs</a:t>
            </a:r>
            <a:r>
              <a:rPr lang="pt-BR" dirty="0"/>
              <a:t> realizado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71254-A1F9-02E8-0906-1A01B1B07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9296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CA" b="1" dirty="0" err="1">
                <a:latin typeface="+mj-lt"/>
              </a:rPr>
              <a:t>Definição</a:t>
            </a:r>
            <a:r>
              <a:rPr lang="en-CA" b="1" dirty="0">
                <a:latin typeface="+mj-lt"/>
              </a:rPr>
              <a:t>: </a:t>
            </a:r>
            <a:r>
              <a:rPr lang="en-CA" dirty="0">
                <a:latin typeface="+mj-lt"/>
              </a:rPr>
              <a:t>Toda a </a:t>
            </a:r>
            <a:r>
              <a:rPr lang="en-CA" dirty="0" err="1">
                <a:latin typeface="+mj-lt"/>
              </a:rPr>
              <a:t>gama</a:t>
            </a:r>
            <a:r>
              <a:rPr lang="en-CA" dirty="0">
                <a:latin typeface="+mj-lt"/>
              </a:rPr>
              <a:t> de </a:t>
            </a:r>
            <a:r>
              <a:rPr lang="en-CA" b="1" dirty="0" err="1">
                <a:latin typeface="+mj-lt"/>
              </a:rPr>
              <a:t>condições</a:t>
            </a:r>
            <a:r>
              <a:rPr lang="en-CA" b="1" dirty="0">
                <a:latin typeface="+mj-lt"/>
              </a:rPr>
              <a:t> </a:t>
            </a:r>
            <a:r>
              <a:rPr lang="en-CA" b="1" dirty="0" err="1">
                <a:latin typeface="+mj-lt"/>
              </a:rPr>
              <a:t>ambientais</a:t>
            </a:r>
            <a:r>
              <a:rPr lang="en-CA" dirty="0">
                <a:latin typeface="+mj-lt"/>
              </a:rPr>
              <a:t> sob as quais </a:t>
            </a:r>
            <a:r>
              <a:rPr lang="en-CA" dirty="0" err="1">
                <a:latin typeface="+mj-lt"/>
              </a:rPr>
              <a:t>uma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espécie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pode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sobreviver</a:t>
            </a:r>
            <a:r>
              <a:rPr lang="en-CA" dirty="0">
                <a:latin typeface="+mj-lt"/>
              </a:rPr>
              <a:t> e se </a:t>
            </a:r>
            <a:r>
              <a:rPr lang="en-CA" dirty="0" err="1">
                <a:latin typeface="+mj-lt"/>
              </a:rPr>
              <a:t>reproduzir</a:t>
            </a:r>
            <a:endParaRPr lang="en-CA" dirty="0">
              <a:latin typeface="+mj-lt"/>
            </a:endParaRPr>
          </a:p>
          <a:p>
            <a:r>
              <a:rPr lang="en-CA" b="1" dirty="0" err="1">
                <a:latin typeface="+mj-lt"/>
              </a:rPr>
              <a:t>Características</a:t>
            </a:r>
            <a:r>
              <a:rPr lang="en-CA" b="1" dirty="0">
                <a:latin typeface="+mj-lt"/>
              </a:rPr>
              <a:t>: </a:t>
            </a:r>
            <a:r>
              <a:rPr lang="en-CA" dirty="0" err="1">
                <a:latin typeface="+mj-lt"/>
              </a:rPr>
              <a:t>Representa</a:t>
            </a:r>
            <a:r>
              <a:rPr lang="en-CA" dirty="0">
                <a:latin typeface="+mj-lt"/>
              </a:rPr>
              <a:t> a </a:t>
            </a:r>
            <a:r>
              <a:rPr lang="en-CA" dirty="0" err="1">
                <a:latin typeface="+mj-lt"/>
              </a:rPr>
              <a:t>distribuição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potencial</a:t>
            </a:r>
            <a:r>
              <a:rPr lang="en-CA" dirty="0">
                <a:latin typeface="+mj-lt"/>
              </a:rPr>
              <a:t> de </a:t>
            </a:r>
            <a:r>
              <a:rPr lang="en-CA" dirty="0" err="1">
                <a:latin typeface="+mj-lt"/>
              </a:rPr>
              <a:t>uma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espécie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na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ausência</a:t>
            </a:r>
            <a:r>
              <a:rPr lang="en-CA" dirty="0">
                <a:latin typeface="+mj-lt"/>
              </a:rPr>
              <a:t> de </a:t>
            </a:r>
            <a:r>
              <a:rPr lang="en-CA" dirty="0" err="1">
                <a:latin typeface="+mj-lt"/>
              </a:rPr>
              <a:t>interações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bióticas</a:t>
            </a:r>
            <a:r>
              <a:rPr lang="en-CA" dirty="0">
                <a:latin typeface="+mj-lt"/>
              </a:rPr>
              <a:t>. Este </a:t>
            </a:r>
            <a:r>
              <a:rPr lang="en-CA" dirty="0" err="1">
                <a:latin typeface="+mj-lt"/>
              </a:rPr>
              <a:t>nicho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é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determinado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pelas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adaptações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fisiológicas</a:t>
            </a:r>
            <a:r>
              <a:rPr lang="en-CA" dirty="0">
                <a:latin typeface="+mj-lt"/>
              </a:rPr>
              <a:t> e </a:t>
            </a:r>
            <a:r>
              <a:rPr lang="en-CA" dirty="0" err="1">
                <a:latin typeface="+mj-lt"/>
              </a:rPr>
              <a:t>comportamentais</a:t>
            </a:r>
            <a:r>
              <a:rPr lang="en-CA" dirty="0">
                <a:latin typeface="+mj-lt"/>
              </a:rPr>
              <a:t> da </a:t>
            </a:r>
            <a:r>
              <a:rPr lang="en-CA" dirty="0" err="1">
                <a:latin typeface="+mj-lt"/>
              </a:rPr>
              <a:t>espécie</a:t>
            </a:r>
            <a:r>
              <a:rPr lang="en-CA" dirty="0">
                <a:latin typeface="+mj-lt"/>
              </a:rPr>
              <a:t>.</a:t>
            </a:r>
            <a:endParaRPr lang="pt-BR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0D2E73-AE05-83C4-DE7F-C4873E60A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9296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latin typeface="+mj-lt"/>
              </a:rPr>
              <a:t>Definição:</a:t>
            </a:r>
            <a:r>
              <a:rPr lang="pt-BR" dirty="0">
                <a:latin typeface="+mj-lt"/>
              </a:rPr>
              <a:t> Conjunto de condições </a:t>
            </a:r>
            <a:r>
              <a:rPr lang="pt-BR" b="1" dirty="0">
                <a:latin typeface="+mj-lt"/>
              </a:rPr>
              <a:t>e recursos</a:t>
            </a:r>
            <a:r>
              <a:rPr lang="pt-BR" dirty="0">
                <a:latin typeface="+mj-lt"/>
              </a:rPr>
              <a:t> sob os quais uma espécie existe na natureza, </a:t>
            </a:r>
            <a:r>
              <a:rPr lang="pt-BR" b="1" dirty="0">
                <a:latin typeface="+mj-lt"/>
              </a:rPr>
              <a:t>levando em consideração as interações bióticas</a:t>
            </a:r>
          </a:p>
          <a:p>
            <a:r>
              <a:rPr lang="pt-BR" b="1" dirty="0">
                <a:latin typeface="+mj-lt"/>
              </a:rPr>
              <a:t>Características:</a:t>
            </a:r>
            <a:r>
              <a:rPr lang="pt-BR" dirty="0">
                <a:latin typeface="+mj-lt"/>
              </a:rPr>
              <a:t> O nicho realizado é normalmente menor que o nicho fundamental porque reflete as restrições impostas por outras espécies.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72B0-846C-64AC-7ACB-C186BEC22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67476-E25A-4E0C-8AE6-00CF66B4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05138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D8977-3A09-254B-CEBA-B2F27206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Urbina</a:t>
            </a:r>
            <a:r>
              <a:rPr lang="pt-BR" dirty="0"/>
              <a:t>-Cardona et al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BDBC-4588-9037-E0F1-A931DBDE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30</a:t>
            </a:fld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F562F4-D797-2C17-AFA0-A5A60D8D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 err="1"/>
              <a:t>MaxEnt</a:t>
            </a:r>
            <a:endParaRPr lang="pt-B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DB81EFD-48D8-831F-3E7E-0F661C647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7"/>
          <a:stretch/>
        </p:blipFill>
        <p:spPr bwMode="auto">
          <a:xfrm>
            <a:off x="5943599" y="1315843"/>
            <a:ext cx="6045821" cy="475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A20E44-FCE4-394B-F3F0-218EF0FA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399" cy="4351338"/>
          </a:xfrm>
        </p:spPr>
        <p:txBody>
          <a:bodyPr/>
          <a:lstStyle/>
          <a:p>
            <a:r>
              <a:rPr lang="pt-BR" dirty="0"/>
              <a:t>Um dos (O) mais usado </a:t>
            </a:r>
          </a:p>
          <a:p>
            <a:endParaRPr lang="pt-BR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4631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F20E66F-D305-3F3E-16D9-306F005819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ACD1BED-D32B-6954-D9E9-CA327DFEAA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A919A-EDA8-1BBB-5A3A-C77EAF2C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25D36-1295-D1DB-A5F3-CB22625B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944673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673D-D273-22F9-20E3-CE00DA85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modelos: resultado mais robusto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DE0A7-287E-8F2C-28B9-F9A06ABB2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Brown et al 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DF584-DD65-2DEF-8A74-5B541DEAA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32</a:t>
            </a:fld>
            <a:endParaRPr lang="pt-BR"/>
          </a:p>
        </p:txBody>
      </p:sp>
      <p:pic>
        <p:nvPicPr>
          <p:cNvPr id="7170" name="Picture 2" descr="Details are in the caption following the image">
            <a:extLst>
              <a:ext uri="{FF2B5EF4-FFF2-40B4-BE49-F238E27FC236}">
                <a16:creationId xmlns:a16="http://schemas.microsoft.com/office/drawing/2014/main" id="{E96B4F7B-F435-5937-181F-7E6AB7A83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2" r="32524" b="56261"/>
          <a:stretch/>
        </p:blipFill>
        <p:spPr bwMode="auto">
          <a:xfrm>
            <a:off x="3245935" y="2308302"/>
            <a:ext cx="4114800" cy="326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7448336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35E655-4E8F-B5C8-4AE3-26B730923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5B189A6-605A-8B9C-C6B8-813A68BD0EB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119E51C-53F4-95FD-DB1E-0275C5B4A5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AC5A2DC-C23D-72B7-81BF-66F959F21C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241815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E600-0D42-871A-54B5-0EC30D67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DFB26-0E68-2928-1F05-501351881A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E33A5-4C5C-8DCC-588F-A2898A5A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1B78B-4316-7281-3A67-47E623F0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02698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A84B90-4308-A981-88A2-059EBED444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Dados... Mas quais dados?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125A65-0550-E468-CE25-0D3B015326C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indent="-342900">
              <a:lnSpc>
                <a:spcPct val="100000"/>
              </a:lnSpc>
              <a:buFontTx/>
              <a:buChar char="-"/>
              <a:defRPr sz="18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CA" sz="2800" b="1" dirty="0" err="1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Revisão</a:t>
            </a:r>
            <a:r>
              <a:rPr lang="en-CA" sz="28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 de </a:t>
            </a:r>
            <a:r>
              <a:rPr lang="en-CA" sz="2800" b="1" dirty="0" err="1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Literatura</a:t>
            </a:r>
            <a:r>
              <a:rPr lang="en-CA" sz="28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: Sempre o </a:t>
            </a:r>
            <a:r>
              <a:rPr lang="en-CA" sz="2800" b="1" dirty="0" err="1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melhor</a:t>
            </a:r>
            <a:r>
              <a:rPr lang="en-CA" sz="28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 </a:t>
            </a:r>
            <a:r>
              <a:rPr lang="en-CA" sz="2800" b="1" dirty="0" err="1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caminho</a:t>
            </a:r>
            <a:endParaRPr lang="en-CA" sz="2800" b="1" dirty="0">
              <a:solidFill>
                <a:schemeClr val="tx1"/>
              </a:solidFill>
              <a:uFill>
                <a:solidFill>
                  <a:schemeClr val="accent3">
                    <a:lumOff val="44000"/>
                  </a:schemeClr>
                </a:solidFill>
              </a:uFill>
              <a:latin typeface="+mj-lt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  <a:defRPr sz="18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CA" sz="2800" b="1" dirty="0" err="1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Pergunte</a:t>
            </a:r>
            <a:r>
              <a:rPr lang="en-CA" sz="28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 </a:t>
            </a:r>
            <a:r>
              <a:rPr lang="en-CA" sz="2800" b="1" dirty="0" err="1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ao</a:t>
            </a:r>
            <a:r>
              <a:rPr lang="en-CA" sz="28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 </a:t>
            </a:r>
            <a:r>
              <a:rPr lang="en-CA" sz="2800" b="1" dirty="0" err="1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especialista</a:t>
            </a:r>
            <a:r>
              <a:rPr lang="en-CA" sz="28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 da </a:t>
            </a:r>
            <a:r>
              <a:rPr lang="en-CA" sz="2800" b="1" dirty="0" err="1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área</a:t>
            </a:r>
            <a:endParaRPr lang="en-CA" sz="2800" b="1" dirty="0">
              <a:solidFill>
                <a:schemeClr val="tx1"/>
              </a:solidFill>
              <a:uFill>
                <a:solidFill>
                  <a:schemeClr val="accent3">
                    <a:lumOff val="44000"/>
                  </a:schemeClr>
                </a:solidFill>
              </a:uFill>
              <a:latin typeface="+mj-lt"/>
            </a:endParaRPr>
          </a:p>
          <a:p>
            <a:pPr marL="342900" indent="-342900">
              <a:lnSpc>
                <a:spcPct val="100000"/>
              </a:lnSpc>
              <a:buFontTx/>
              <a:buChar char="-"/>
              <a:defRPr sz="18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en-CA" sz="28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Pré </a:t>
            </a:r>
            <a:r>
              <a:rPr lang="en-CA" sz="2800" b="1" dirty="0" err="1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análise</a:t>
            </a:r>
            <a:r>
              <a:rPr lang="en-CA" sz="28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 dos </a:t>
            </a:r>
            <a:r>
              <a:rPr lang="en-CA" sz="2800" b="1" dirty="0" err="1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seus</a:t>
            </a:r>
            <a:r>
              <a:rPr lang="en-CA" sz="28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 dados: PCA, ENFA, MANPA, MADIPA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595A3CC-2B1E-3E62-9C29-6937D0788E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FCCE753-A4F8-4A61-7BFF-CE861D3655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9767350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21B3-94EF-4FCF-D911-22F0D98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ACBE-FF14-C5A3-1263-415DD8DE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/>
              <a:t>1. Introdução aos Modelos de Distribuição de Espécies - </a:t>
            </a:r>
            <a:r>
              <a:rPr lang="pt-BR" dirty="0" err="1"/>
              <a:t>Species</a:t>
            </a:r>
            <a:r>
              <a:rPr lang="pt-BR" dirty="0"/>
              <a:t> </a:t>
            </a:r>
            <a:r>
              <a:rPr lang="pt-BR" dirty="0" err="1"/>
              <a:t>Distribution</a:t>
            </a:r>
            <a:r>
              <a:rPr lang="pt-BR" dirty="0"/>
              <a:t> Models (</a:t>
            </a:r>
            <a:r>
              <a:rPr lang="pt-BR" dirty="0" err="1"/>
              <a:t>SDMs</a:t>
            </a:r>
            <a:r>
              <a:rPr lang="pt-BR" dirty="0"/>
              <a:t>) </a:t>
            </a:r>
          </a:p>
          <a:p>
            <a:r>
              <a:rPr lang="pt-BR" dirty="0"/>
              <a:t>2. Nicho Ecológico e Distribuição das Espécies </a:t>
            </a:r>
          </a:p>
          <a:p>
            <a:r>
              <a:rPr lang="pt-BR" dirty="0"/>
              <a:t>3. Construção dos </a:t>
            </a:r>
            <a:r>
              <a:rPr lang="pt-BR" dirty="0" err="1"/>
              <a:t>SDMs</a:t>
            </a:r>
            <a:endParaRPr lang="pt-BR" dirty="0"/>
          </a:p>
          <a:p>
            <a:r>
              <a:rPr lang="pt-BR" dirty="0"/>
              <a:t>4. Dados de entrada: ocorrências e variáveis ambientais</a:t>
            </a:r>
          </a:p>
          <a:p>
            <a:r>
              <a:rPr lang="pt-BR" dirty="0"/>
              <a:t>5. Ajuste dos modelos </a:t>
            </a:r>
          </a:p>
          <a:p>
            <a:r>
              <a:rPr lang="pt-BR" dirty="0"/>
              <a:t>6. Avaliação dos modelos </a:t>
            </a:r>
          </a:p>
          <a:p>
            <a:r>
              <a:rPr lang="pt-BR" dirty="0"/>
              <a:t>7. Predição dos modelos </a:t>
            </a:r>
          </a:p>
          <a:p>
            <a:r>
              <a:rPr lang="pt-BR" dirty="0"/>
              <a:t>8. Aplicações e mais informações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19F64-3D49-A068-45FD-433C1003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1BFDE-938D-9AAD-90AF-48BEA237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553373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F17C-52CF-0B75-EDA3-19C893CE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</a:t>
            </a:r>
            <a:r>
              <a:rPr lang="pt-BR" dirty="0">
                <a:solidFill>
                  <a:schemeClr val="accent5"/>
                </a:solidFill>
              </a:rPr>
              <a:t>fundamental</a:t>
            </a:r>
            <a:r>
              <a:rPr lang="pt-BR" dirty="0"/>
              <a:t> v.s. </a:t>
            </a:r>
            <a:r>
              <a:rPr lang="pt-BR" dirty="0">
                <a:solidFill>
                  <a:schemeClr val="accent6"/>
                </a:solidFill>
              </a:rPr>
              <a:t>realizado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8474D-C489-1AD7-F612-5C04A45B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1" y="3006424"/>
            <a:ext cx="673843" cy="464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3FF44C-72AB-F43E-41BF-11BD2047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1" y="3514979"/>
            <a:ext cx="673843" cy="464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3283A9-B9DC-F14F-9232-44BA46BD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1" y="4023533"/>
            <a:ext cx="673843" cy="46484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EC69C0A-5A5F-A32B-8C87-19E0F85BC01F}"/>
              </a:ext>
            </a:extLst>
          </p:cNvPr>
          <p:cNvGrpSpPr/>
          <p:nvPr/>
        </p:nvGrpSpPr>
        <p:grpSpPr>
          <a:xfrm>
            <a:off x="3315633" y="2144486"/>
            <a:ext cx="3064379" cy="3203802"/>
            <a:chOff x="3315633" y="2144486"/>
            <a:chExt cx="3064379" cy="32038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D2D8EB-5534-C441-A59C-2A53C24D2054}"/>
                </a:ext>
              </a:extLst>
            </p:cNvPr>
            <p:cNvSpPr/>
            <p:nvPr/>
          </p:nvSpPr>
          <p:spPr>
            <a:xfrm>
              <a:off x="3315633" y="2144486"/>
              <a:ext cx="3064379" cy="320380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Water temperature - Free nature icons">
              <a:extLst>
                <a:ext uri="{FF2B5EF4-FFF2-40B4-BE49-F238E27FC236}">
                  <a16:creationId xmlns:a16="http://schemas.microsoft.com/office/drawing/2014/main" id="{D25C7277-3660-0F56-AD85-2E3848908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121" y="2487194"/>
              <a:ext cx="552010" cy="55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Oxygen Vector Icon with Water Drop ...">
              <a:extLst>
                <a:ext uri="{FF2B5EF4-FFF2-40B4-BE49-F238E27FC236}">
                  <a16:creationId xmlns:a16="http://schemas.microsoft.com/office/drawing/2014/main" id="{45173E53-F70A-43D3-C663-972AE9A4B1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121" y="3266288"/>
              <a:ext cx="552010" cy="55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alinity Generic color lineal-color ...">
              <a:extLst>
                <a:ext uri="{FF2B5EF4-FFF2-40B4-BE49-F238E27FC236}">
                  <a16:creationId xmlns:a16="http://schemas.microsoft.com/office/drawing/2014/main" id="{340FEAFB-CA13-780D-00D9-88EBB7D64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2638" y="3854297"/>
              <a:ext cx="868375" cy="88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4C1D99-A44B-F0A7-8AFD-C4A488BCA375}"/>
              </a:ext>
            </a:extLst>
          </p:cNvPr>
          <p:cNvGrpSpPr/>
          <p:nvPr/>
        </p:nvGrpSpPr>
        <p:grpSpPr>
          <a:xfrm>
            <a:off x="5465512" y="2144486"/>
            <a:ext cx="3064379" cy="3203802"/>
            <a:chOff x="5465512" y="2144486"/>
            <a:chExt cx="3064379" cy="320380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6CECCBA-949E-1733-EB31-9C682B852423}"/>
                </a:ext>
              </a:extLst>
            </p:cNvPr>
            <p:cNvSpPr/>
            <p:nvPr/>
          </p:nvSpPr>
          <p:spPr>
            <a:xfrm>
              <a:off x="5465512" y="2144486"/>
              <a:ext cx="3064379" cy="3203802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3389C0-AC15-EC7F-E05B-987D60A39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2856" y="2477032"/>
              <a:ext cx="608330" cy="4079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3996F6-15A0-9B22-5B2D-6DF0BCC6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5820" y="2975253"/>
              <a:ext cx="542818" cy="493310"/>
            </a:xfrm>
            <a:prstGeom prst="rect">
              <a:avLst/>
            </a:prstGeom>
          </p:spPr>
        </p:pic>
        <p:pic>
          <p:nvPicPr>
            <p:cNvPr id="14" name="Picture 10" descr="Lepidocybium flavobrunneum | fishIDER">
              <a:extLst>
                <a:ext uri="{FF2B5EF4-FFF2-40B4-BE49-F238E27FC236}">
                  <a16:creationId xmlns:a16="http://schemas.microsoft.com/office/drawing/2014/main" id="{2B9E18A7-B1E9-4776-D4E6-5A67B69F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5820" y="3957468"/>
              <a:ext cx="899347" cy="407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9" descr="Southern Bluefin Tuna - Good Fish Bad Fish">
              <a:extLst>
                <a:ext uri="{FF2B5EF4-FFF2-40B4-BE49-F238E27FC236}">
                  <a16:creationId xmlns:a16="http://schemas.microsoft.com/office/drawing/2014/main" id="{7E85E8CE-7A81-F56A-1590-8F86DEEB0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4511" y="4439257"/>
              <a:ext cx="839924" cy="407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2" descr="Xiphias gladius | fishIDER">
              <a:extLst>
                <a:ext uri="{FF2B5EF4-FFF2-40B4-BE49-F238E27FC236}">
                  <a16:creationId xmlns:a16="http://schemas.microsoft.com/office/drawing/2014/main" id="{4FD9615C-433F-5ED5-1A27-80A5CA307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33064" y="3397920"/>
              <a:ext cx="1011033" cy="55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5ED11C81-F5FF-A004-0A71-A69586CCC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46" y="1765864"/>
            <a:ext cx="3237387" cy="5092136"/>
          </a:xfrm>
          <a:ln w="381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000" dirty="0">
                <a:latin typeface="+mj-lt"/>
              </a:rPr>
              <a:t>Toda a </a:t>
            </a:r>
            <a:r>
              <a:rPr lang="en-CA" sz="3000" dirty="0" err="1">
                <a:latin typeface="+mj-lt"/>
              </a:rPr>
              <a:t>gama</a:t>
            </a:r>
            <a:r>
              <a:rPr lang="en-CA" sz="3000" dirty="0">
                <a:latin typeface="+mj-lt"/>
              </a:rPr>
              <a:t> de </a:t>
            </a:r>
            <a:r>
              <a:rPr lang="en-CA" sz="3000" b="1" dirty="0" err="1">
                <a:latin typeface="+mj-lt"/>
              </a:rPr>
              <a:t>condições</a:t>
            </a:r>
            <a:r>
              <a:rPr lang="en-CA" sz="3000" b="1" dirty="0">
                <a:latin typeface="+mj-lt"/>
              </a:rPr>
              <a:t> </a:t>
            </a:r>
            <a:r>
              <a:rPr lang="en-CA" sz="3000" b="1" dirty="0" err="1">
                <a:latin typeface="+mj-lt"/>
              </a:rPr>
              <a:t>ambientais</a:t>
            </a:r>
            <a:r>
              <a:rPr lang="en-CA" sz="3000" dirty="0">
                <a:latin typeface="+mj-lt"/>
              </a:rPr>
              <a:t> sob as quais </a:t>
            </a:r>
            <a:r>
              <a:rPr lang="en-CA" sz="3000" dirty="0" err="1">
                <a:latin typeface="+mj-lt"/>
              </a:rPr>
              <a:t>uma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espécie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pode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sobreviver</a:t>
            </a:r>
            <a:r>
              <a:rPr lang="en-CA" sz="3000" dirty="0">
                <a:latin typeface="+mj-lt"/>
              </a:rPr>
              <a:t> e </a:t>
            </a:r>
            <a:r>
              <a:rPr lang="en-CA" sz="3000" dirty="0" err="1">
                <a:latin typeface="+mj-lt"/>
              </a:rPr>
              <a:t>reproduzir</a:t>
            </a:r>
            <a:endParaRPr lang="en-CA" sz="3000" dirty="0">
              <a:latin typeface="+mj-lt"/>
            </a:endParaRPr>
          </a:p>
          <a:p>
            <a:pPr marL="0" indent="0">
              <a:buNone/>
            </a:pPr>
            <a:r>
              <a:rPr lang="en-CA" sz="3000" dirty="0" err="1">
                <a:latin typeface="+mj-lt"/>
              </a:rPr>
              <a:t>Representa</a:t>
            </a:r>
            <a:r>
              <a:rPr lang="en-CA" sz="3000" dirty="0">
                <a:latin typeface="+mj-lt"/>
              </a:rPr>
              <a:t> a </a:t>
            </a:r>
            <a:r>
              <a:rPr lang="en-CA" sz="3000" dirty="0" err="1">
                <a:latin typeface="+mj-lt"/>
              </a:rPr>
              <a:t>distribuição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potencial</a:t>
            </a:r>
            <a:r>
              <a:rPr lang="en-CA" sz="3000" dirty="0">
                <a:latin typeface="+mj-lt"/>
              </a:rPr>
              <a:t> de </a:t>
            </a:r>
            <a:r>
              <a:rPr lang="en-CA" sz="3000" dirty="0" err="1">
                <a:latin typeface="+mj-lt"/>
              </a:rPr>
              <a:t>uma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espécie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na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ausência</a:t>
            </a:r>
            <a:r>
              <a:rPr lang="en-CA" sz="3000" dirty="0">
                <a:latin typeface="+mj-lt"/>
              </a:rPr>
              <a:t> de </a:t>
            </a:r>
            <a:r>
              <a:rPr lang="en-CA" sz="3000" dirty="0" err="1">
                <a:latin typeface="+mj-lt"/>
              </a:rPr>
              <a:t>interações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bióticas</a:t>
            </a:r>
            <a:r>
              <a:rPr lang="en-CA" sz="3000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CA" sz="3000" dirty="0">
              <a:latin typeface="+mj-lt"/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0CDE1901-6DB3-B776-BEAC-EF5EC5CFC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9892" y="1690688"/>
            <a:ext cx="3662108" cy="5148831"/>
          </a:xfrm>
          <a:ln w="38100">
            <a:solidFill>
              <a:schemeClr val="accent6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latin typeface="+mj-lt"/>
              </a:rPr>
              <a:t>Conjunto de condições </a:t>
            </a:r>
            <a:r>
              <a:rPr lang="pt-BR" b="1" dirty="0">
                <a:latin typeface="+mj-lt"/>
              </a:rPr>
              <a:t>e recursos</a:t>
            </a:r>
            <a:r>
              <a:rPr lang="pt-BR" dirty="0">
                <a:latin typeface="+mj-lt"/>
              </a:rPr>
              <a:t> sob os quais uma espécie existe na natureza, </a:t>
            </a:r>
            <a:r>
              <a:rPr lang="pt-BR" b="1" dirty="0">
                <a:latin typeface="+mj-lt"/>
              </a:rPr>
              <a:t>levando em consideração as interações bióticas</a:t>
            </a:r>
          </a:p>
          <a:p>
            <a:pPr marL="0" indent="0">
              <a:buNone/>
            </a:pPr>
            <a:endParaRPr lang="pt-BR" dirty="0">
              <a:latin typeface="+mj-lt"/>
            </a:endParaRPr>
          </a:p>
          <a:p>
            <a:pPr marL="0" indent="0">
              <a:buNone/>
            </a:pPr>
            <a:r>
              <a:rPr lang="pt-BR" dirty="0">
                <a:latin typeface="+mj-lt"/>
              </a:rPr>
              <a:t>O nicho realizado é normalmente menor que o nicho fundamental porque reflete as restrições impostas por outras espécies</a:t>
            </a:r>
          </a:p>
        </p:txBody>
      </p:sp>
      <p:pic>
        <p:nvPicPr>
          <p:cNvPr id="23" name="Picture 2" descr="NICHE CONCEPTS">
            <a:extLst>
              <a:ext uri="{FF2B5EF4-FFF2-40B4-BE49-F238E27FC236}">
                <a16:creationId xmlns:a16="http://schemas.microsoft.com/office/drawing/2014/main" id="{34DD9532-0887-9337-6D77-F329B584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19" y="5348288"/>
            <a:ext cx="1087687" cy="144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2A51308D-ACF6-E3CD-CBB7-30B5A43B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F9FD4777-97D9-78EE-5E93-40A11DAF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4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animBg="1"/>
      <p:bldP spid="20" grpId="0" build="p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F263-C654-62BA-6171-A9F0547E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ecológico de </a:t>
            </a:r>
            <a:r>
              <a:rPr lang="en-CA" sz="4400" dirty="0"/>
              <a:t>Hutchinson (1957)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058D-A947-0231-25D2-540AD07B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86"/>
            <a:ext cx="10515600" cy="4565877"/>
          </a:xfrm>
        </p:spPr>
        <p:txBody>
          <a:bodyPr/>
          <a:lstStyle/>
          <a:p>
            <a:r>
              <a:rPr lang="pt-BR" dirty="0">
                <a:latin typeface="+mj-lt"/>
              </a:rPr>
              <a:t>A teoria do </a:t>
            </a:r>
            <a:r>
              <a:rPr lang="pt-BR" b="1" i="1" dirty="0">
                <a:latin typeface="+mj-lt"/>
              </a:rPr>
              <a:t>nicho ecológico</a:t>
            </a:r>
            <a:r>
              <a:rPr lang="pt-BR" dirty="0">
                <a:latin typeface="+mj-lt"/>
              </a:rPr>
              <a:t> afirma que uma espécie pode ocorrer em um intervalo </a:t>
            </a:r>
            <a:r>
              <a:rPr lang="pt-BR" b="1" i="1" dirty="0">
                <a:latin typeface="+mj-lt"/>
              </a:rPr>
              <a:t>ambiental multidimensional</a:t>
            </a:r>
            <a:r>
              <a:rPr lang="pt-BR" dirty="0">
                <a:latin typeface="+mj-lt"/>
              </a:rPr>
              <a:t> que foi definido pela evolução moldando suas </a:t>
            </a:r>
            <a:r>
              <a:rPr lang="pt-BR" b="1" i="1" dirty="0">
                <a:latin typeface="+mj-lt"/>
              </a:rPr>
              <a:t>características fisiológicas e característica de competição para competir por recursos e persistir.</a:t>
            </a:r>
          </a:p>
        </p:txBody>
      </p:sp>
      <p:pic>
        <p:nvPicPr>
          <p:cNvPr id="11" name="Picture 2" descr="NICHE CONCEPTS">
            <a:extLst>
              <a:ext uri="{FF2B5EF4-FFF2-40B4-BE49-F238E27FC236}">
                <a16:creationId xmlns:a16="http://schemas.microsoft.com/office/drawing/2014/main" id="{E909C434-CADB-200F-F83B-193B188A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760" y="3785806"/>
            <a:ext cx="1576544" cy="20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asted-image.png">
            <a:extLst>
              <a:ext uri="{FF2B5EF4-FFF2-40B4-BE49-F238E27FC236}">
                <a16:creationId xmlns:a16="http://schemas.microsoft.com/office/drawing/2014/main" id="{B9125A0E-8334-05A6-4028-B2BB0B7B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64922" y="3573050"/>
            <a:ext cx="3406614" cy="3284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ng">
            <a:extLst>
              <a:ext uri="{FF2B5EF4-FFF2-40B4-BE49-F238E27FC236}">
                <a16:creationId xmlns:a16="http://schemas.microsoft.com/office/drawing/2014/main" id="{E5B3A4A4-DD75-400E-E352-2FE7167B75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6" t="3371" r="2619" b="2868"/>
          <a:stretch>
            <a:fillRect/>
          </a:stretch>
        </p:blipFill>
        <p:spPr>
          <a:xfrm>
            <a:off x="3020822" y="5735058"/>
            <a:ext cx="866121" cy="986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9" h="21268" extrusionOk="0">
                <a:moveTo>
                  <a:pt x="9494" y="3"/>
                </a:moveTo>
                <a:cubicBezTo>
                  <a:pt x="9115" y="13"/>
                  <a:pt x="8746" y="47"/>
                  <a:pt x="8384" y="102"/>
                </a:cubicBezTo>
                <a:cubicBezTo>
                  <a:pt x="6905" y="329"/>
                  <a:pt x="6200" y="659"/>
                  <a:pt x="5167" y="1602"/>
                </a:cubicBezTo>
                <a:cubicBezTo>
                  <a:pt x="4091" y="2585"/>
                  <a:pt x="3698" y="3087"/>
                  <a:pt x="3697" y="3491"/>
                </a:cubicBezTo>
                <a:cubicBezTo>
                  <a:pt x="3697" y="3650"/>
                  <a:pt x="3589" y="3815"/>
                  <a:pt x="3450" y="3859"/>
                </a:cubicBezTo>
                <a:cubicBezTo>
                  <a:pt x="2935" y="4023"/>
                  <a:pt x="2382" y="4445"/>
                  <a:pt x="2025" y="4951"/>
                </a:cubicBezTo>
                <a:cubicBezTo>
                  <a:pt x="1823" y="5238"/>
                  <a:pt x="1472" y="5626"/>
                  <a:pt x="1245" y="5813"/>
                </a:cubicBezTo>
                <a:cubicBezTo>
                  <a:pt x="582" y="6360"/>
                  <a:pt x="733" y="6970"/>
                  <a:pt x="1553" y="7070"/>
                </a:cubicBezTo>
                <a:cubicBezTo>
                  <a:pt x="1825" y="7103"/>
                  <a:pt x="1913" y="7187"/>
                  <a:pt x="1913" y="7425"/>
                </a:cubicBezTo>
                <a:cubicBezTo>
                  <a:pt x="1913" y="7691"/>
                  <a:pt x="1826" y="7746"/>
                  <a:pt x="1358" y="7813"/>
                </a:cubicBezTo>
                <a:cubicBezTo>
                  <a:pt x="588" y="7924"/>
                  <a:pt x="359" y="8283"/>
                  <a:pt x="750" y="8754"/>
                </a:cubicBezTo>
                <a:cubicBezTo>
                  <a:pt x="889" y="8922"/>
                  <a:pt x="907" y="9081"/>
                  <a:pt x="818" y="9287"/>
                </a:cubicBezTo>
                <a:cubicBezTo>
                  <a:pt x="626" y="9732"/>
                  <a:pt x="667" y="10672"/>
                  <a:pt x="893" y="11057"/>
                </a:cubicBezTo>
                <a:cubicBezTo>
                  <a:pt x="1624" y="12302"/>
                  <a:pt x="3116" y="12155"/>
                  <a:pt x="3360" y="10814"/>
                </a:cubicBezTo>
                <a:cubicBezTo>
                  <a:pt x="3409" y="10543"/>
                  <a:pt x="3503" y="10294"/>
                  <a:pt x="3562" y="10261"/>
                </a:cubicBezTo>
                <a:cubicBezTo>
                  <a:pt x="3622" y="10228"/>
                  <a:pt x="4010" y="10334"/>
                  <a:pt x="4432" y="10498"/>
                </a:cubicBezTo>
                <a:cubicBezTo>
                  <a:pt x="4854" y="10662"/>
                  <a:pt x="5495" y="10841"/>
                  <a:pt x="5850" y="10893"/>
                </a:cubicBezTo>
                <a:cubicBezTo>
                  <a:pt x="6204" y="10944"/>
                  <a:pt x="6531" y="11010"/>
                  <a:pt x="6584" y="11037"/>
                </a:cubicBezTo>
                <a:cubicBezTo>
                  <a:pt x="6638" y="11065"/>
                  <a:pt x="6519" y="11441"/>
                  <a:pt x="6314" y="11873"/>
                </a:cubicBezTo>
                <a:cubicBezTo>
                  <a:pt x="5831" y="12892"/>
                  <a:pt x="5777" y="14325"/>
                  <a:pt x="6202" y="14952"/>
                </a:cubicBezTo>
                <a:cubicBezTo>
                  <a:pt x="6698" y="15685"/>
                  <a:pt x="8325" y="15849"/>
                  <a:pt x="8901" y="15222"/>
                </a:cubicBezTo>
                <a:cubicBezTo>
                  <a:pt x="9387" y="14694"/>
                  <a:pt x="8979" y="13737"/>
                  <a:pt x="8152" y="13459"/>
                </a:cubicBezTo>
                <a:cubicBezTo>
                  <a:pt x="7822" y="13348"/>
                  <a:pt x="7814" y="13310"/>
                  <a:pt x="7904" y="12452"/>
                </a:cubicBezTo>
                <a:cubicBezTo>
                  <a:pt x="7956" y="11962"/>
                  <a:pt x="8059" y="11469"/>
                  <a:pt x="8129" y="11353"/>
                </a:cubicBezTo>
                <a:cubicBezTo>
                  <a:pt x="8272" y="11118"/>
                  <a:pt x="10341" y="10766"/>
                  <a:pt x="10806" y="10899"/>
                </a:cubicBezTo>
                <a:cubicBezTo>
                  <a:pt x="10954" y="10942"/>
                  <a:pt x="11152" y="10999"/>
                  <a:pt x="11249" y="11024"/>
                </a:cubicBezTo>
                <a:cubicBezTo>
                  <a:pt x="11373" y="11057"/>
                  <a:pt x="11318" y="11251"/>
                  <a:pt x="11069" y="11689"/>
                </a:cubicBezTo>
                <a:cubicBezTo>
                  <a:pt x="10239" y="13143"/>
                  <a:pt x="10057" y="15097"/>
                  <a:pt x="10664" y="16012"/>
                </a:cubicBezTo>
                <a:cubicBezTo>
                  <a:pt x="11049" y="16592"/>
                  <a:pt x="11814" y="16842"/>
                  <a:pt x="12591" y="16637"/>
                </a:cubicBezTo>
                <a:cubicBezTo>
                  <a:pt x="13060" y="16513"/>
                  <a:pt x="13219" y="16387"/>
                  <a:pt x="13431" y="15972"/>
                </a:cubicBezTo>
                <a:cubicBezTo>
                  <a:pt x="13820" y="15206"/>
                  <a:pt x="13428" y="14305"/>
                  <a:pt x="12666" y="14209"/>
                </a:cubicBezTo>
                <a:cubicBezTo>
                  <a:pt x="12377" y="14173"/>
                  <a:pt x="12362" y="14103"/>
                  <a:pt x="12366" y="13038"/>
                </a:cubicBezTo>
                <a:cubicBezTo>
                  <a:pt x="12368" y="12414"/>
                  <a:pt x="12415" y="11799"/>
                  <a:pt x="12471" y="11676"/>
                </a:cubicBezTo>
                <a:cubicBezTo>
                  <a:pt x="12566" y="11464"/>
                  <a:pt x="12606" y="11466"/>
                  <a:pt x="13176" y="11722"/>
                </a:cubicBezTo>
                <a:cubicBezTo>
                  <a:pt x="14025" y="12103"/>
                  <a:pt x="15373" y="13271"/>
                  <a:pt x="15748" y="13952"/>
                </a:cubicBezTo>
                <a:lnTo>
                  <a:pt x="16063" y="14531"/>
                </a:lnTo>
                <a:lnTo>
                  <a:pt x="15718" y="14729"/>
                </a:lnTo>
                <a:cubicBezTo>
                  <a:pt x="14572" y="15394"/>
                  <a:pt x="13970" y="16162"/>
                  <a:pt x="13551" y="17492"/>
                </a:cubicBezTo>
                <a:cubicBezTo>
                  <a:pt x="13295" y="18302"/>
                  <a:pt x="13199" y="19532"/>
                  <a:pt x="13378" y="19690"/>
                </a:cubicBezTo>
                <a:cubicBezTo>
                  <a:pt x="13548" y="19840"/>
                  <a:pt x="14820" y="19163"/>
                  <a:pt x="15208" y="18716"/>
                </a:cubicBezTo>
                <a:cubicBezTo>
                  <a:pt x="15422" y="18469"/>
                  <a:pt x="15789" y="17923"/>
                  <a:pt x="16025" y="17505"/>
                </a:cubicBezTo>
                <a:cubicBezTo>
                  <a:pt x="16261" y="17087"/>
                  <a:pt x="16507" y="16772"/>
                  <a:pt x="16573" y="16808"/>
                </a:cubicBezTo>
                <a:cubicBezTo>
                  <a:pt x="16638" y="16844"/>
                  <a:pt x="16765" y="17137"/>
                  <a:pt x="16857" y="17459"/>
                </a:cubicBezTo>
                <a:cubicBezTo>
                  <a:pt x="17180" y="18587"/>
                  <a:pt x="18205" y="19990"/>
                  <a:pt x="19317" y="20828"/>
                </a:cubicBezTo>
                <a:cubicBezTo>
                  <a:pt x="20255" y="21535"/>
                  <a:pt x="20307" y="21495"/>
                  <a:pt x="20307" y="19933"/>
                </a:cubicBezTo>
                <a:cubicBezTo>
                  <a:pt x="20307" y="17678"/>
                  <a:pt x="19709" y="16299"/>
                  <a:pt x="18245" y="15163"/>
                </a:cubicBezTo>
                <a:lnTo>
                  <a:pt x="17480" y="14564"/>
                </a:lnTo>
                <a:lnTo>
                  <a:pt x="17832" y="13952"/>
                </a:lnTo>
                <a:lnTo>
                  <a:pt x="18185" y="13334"/>
                </a:lnTo>
                <a:lnTo>
                  <a:pt x="18515" y="13650"/>
                </a:lnTo>
                <a:cubicBezTo>
                  <a:pt x="18946" y="14059"/>
                  <a:pt x="19468" y="14171"/>
                  <a:pt x="19969" y="13959"/>
                </a:cubicBezTo>
                <a:cubicBezTo>
                  <a:pt x="20844" y="13589"/>
                  <a:pt x="21282" y="12448"/>
                  <a:pt x="21289" y="11011"/>
                </a:cubicBezTo>
                <a:cubicBezTo>
                  <a:pt x="21296" y="9574"/>
                  <a:pt x="20872" y="7842"/>
                  <a:pt x="20007" y="6293"/>
                </a:cubicBezTo>
                <a:cubicBezTo>
                  <a:pt x="19515" y="5414"/>
                  <a:pt x="19170" y="5021"/>
                  <a:pt x="18095" y="4089"/>
                </a:cubicBezTo>
                <a:cubicBezTo>
                  <a:pt x="17374" y="3465"/>
                  <a:pt x="16608" y="2737"/>
                  <a:pt x="16385" y="2477"/>
                </a:cubicBezTo>
                <a:cubicBezTo>
                  <a:pt x="15074" y="947"/>
                  <a:pt x="12144" y="-65"/>
                  <a:pt x="9494" y="3"/>
                </a:cubicBezTo>
                <a:close/>
                <a:moveTo>
                  <a:pt x="908" y="115"/>
                </a:moveTo>
                <a:cubicBezTo>
                  <a:pt x="109" y="115"/>
                  <a:pt x="-304" y="1004"/>
                  <a:pt x="263" y="1503"/>
                </a:cubicBezTo>
                <a:cubicBezTo>
                  <a:pt x="421" y="1642"/>
                  <a:pt x="711" y="1753"/>
                  <a:pt x="908" y="1753"/>
                </a:cubicBezTo>
                <a:cubicBezTo>
                  <a:pt x="1367" y="1753"/>
                  <a:pt x="1838" y="1342"/>
                  <a:pt x="1838" y="938"/>
                </a:cubicBezTo>
                <a:cubicBezTo>
                  <a:pt x="1838" y="533"/>
                  <a:pt x="1367" y="115"/>
                  <a:pt x="908" y="115"/>
                </a:cubicBezTo>
                <a:close/>
                <a:moveTo>
                  <a:pt x="1883" y="2411"/>
                </a:moveTo>
                <a:cubicBezTo>
                  <a:pt x="1485" y="2378"/>
                  <a:pt x="1405" y="2418"/>
                  <a:pt x="1320" y="2714"/>
                </a:cubicBezTo>
                <a:cubicBezTo>
                  <a:pt x="1248" y="2969"/>
                  <a:pt x="1289" y="3101"/>
                  <a:pt x="1485" y="3227"/>
                </a:cubicBezTo>
                <a:cubicBezTo>
                  <a:pt x="1811" y="3437"/>
                  <a:pt x="1864" y="3432"/>
                  <a:pt x="2183" y="3227"/>
                </a:cubicBezTo>
                <a:cubicBezTo>
                  <a:pt x="2340" y="3126"/>
                  <a:pt x="2416" y="2943"/>
                  <a:pt x="2385" y="2754"/>
                </a:cubicBezTo>
                <a:cubicBezTo>
                  <a:pt x="2346" y="2510"/>
                  <a:pt x="2247" y="2442"/>
                  <a:pt x="1883" y="241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pasted-image.jpg">
            <a:extLst>
              <a:ext uri="{FF2B5EF4-FFF2-40B4-BE49-F238E27FC236}">
                <a16:creationId xmlns:a16="http://schemas.microsoft.com/office/drawing/2014/main" id="{0861E9BD-F342-2377-9D44-BD2E483084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364183" y="3354280"/>
            <a:ext cx="1007353" cy="86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0" y="0"/>
                </a:moveTo>
                <a:cubicBezTo>
                  <a:pt x="12231" y="13"/>
                  <a:pt x="12078" y="24"/>
                  <a:pt x="12056" y="38"/>
                </a:cubicBezTo>
                <a:cubicBezTo>
                  <a:pt x="11942" y="112"/>
                  <a:pt x="11527" y="342"/>
                  <a:pt x="11134" y="550"/>
                </a:cubicBezTo>
                <a:cubicBezTo>
                  <a:pt x="10656" y="802"/>
                  <a:pt x="10178" y="1221"/>
                  <a:pt x="9695" y="1802"/>
                </a:cubicBezTo>
                <a:lnTo>
                  <a:pt x="8968" y="2672"/>
                </a:lnTo>
                <a:lnTo>
                  <a:pt x="8203" y="2466"/>
                </a:lnTo>
                <a:cubicBezTo>
                  <a:pt x="7781" y="2351"/>
                  <a:pt x="7179" y="2280"/>
                  <a:pt x="6869" y="2313"/>
                </a:cubicBezTo>
                <a:cubicBezTo>
                  <a:pt x="6429" y="2362"/>
                  <a:pt x="6262" y="2320"/>
                  <a:pt x="6110" y="2123"/>
                </a:cubicBezTo>
                <a:cubicBezTo>
                  <a:pt x="5758" y="1668"/>
                  <a:pt x="4935" y="1392"/>
                  <a:pt x="4193" y="1481"/>
                </a:cubicBezTo>
                <a:cubicBezTo>
                  <a:pt x="3639" y="1548"/>
                  <a:pt x="3464" y="1518"/>
                  <a:pt x="3225" y="1298"/>
                </a:cubicBezTo>
                <a:cubicBezTo>
                  <a:pt x="2309" y="455"/>
                  <a:pt x="968" y="1035"/>
                  <a:pt x="229" y="2596"/>
                </a:cubicBezTo>
                <a:cubicBezTo>
                  <a:pt x="64" y="2945"/>
                  <a:pt x="19" y="4196"/>
                  <a:pt x="0" y="7017"/>
                </a:cubicBezTo>
                <a:cubicBezTo>
                  <a:pt x="0" y="7023"/>
                  <a:pt x="0" y="7034"/>
                  <a:pt x="0" y="7040"/>
                </a:cubicBezTo>
                <a:cubicBezTo>
                  <a:pt x="14" y="7812"/>
                  <a:pt x="38" y="8305"/>
                  <a:pt x="59" y="8330"/>
                </a:cubicBezTo>
                <a:cubicBezTo>
                  <a:pt x="102" y="8380"/>
                  <a:pt x="282" y="9110"/>
                  <a:pt x="465" y="9956"/>
                </a:cubicBezTo>
                <a:cubicBezTo>
                  <a:pt x="926" y="12098"/>
                  <a:pt x="1467" y="13246"/>
                  <a:pt x="2721" y="14713"/>
                </a:cubicBezTo>
                <a:cubicBezTo>
                  <a:pt x="3344" y="15441"/>
                  <a:pt x="4021" y="16070"/>
                  <a:pt x="4468" y="16347"/>
                </a:cubicBezTo>
                <a:cubicBezTo>
                  <a:pt x="5143" y="16765"/>
                  <a:pt x="5200" y="16839"/>
                  <a:pt x="5259" y="17355"/>
                </a:cubicBezTo>
                <a:cubicBezTo>
                  <a:pt x="5400" y="18583"/>
                  <a:pt x="6280" y="19989"/>
                  <a:pt x="7111" y="20310"/>
                </a:cubicBezTo>
                <a:cubicBezTo>
                  <a:pt x="7653" y="20519"/>
                  <a:pt x="8139" y="20271"/>
                  <a:pt x="8386" y="19661"/>
                </a:cubicBezTo>
                <a:cubicBezTo>
                  <a:pt x="8646" y="19021"/>
                  <a:pt x="8729" y="18986"/>
                  <a:pt x="9060" y="19409"/>
                </a:cubicBezTo>
                <a:cubicBezTo>
                  <a:pt x="9500" y="19970"/>
                  <a:pt x="10617" y="20777"/>
                  <a:pt x="11454" y="21134"/>
                </a:cubicBezTo>
                <a:cubicBezTo>
                  <a:pt x="11870" y="21311"/>
                  <a:pt x="12262" y="21512"/>
                  <a:pt x="12324" y="21577"/>
                </a:cubicBezTo>
                <a:cubicBezTo>
                  <a:pt x="12335" y="21588"/>
                  <a:pt x="12685" y="21590"/>
                  <a:pt x="12802" y="21600"/>
                </a:cubicBezTo>
                <a:lnTo>
                  <a:pt x="13063" y="20714"/>
                </a:lnTo>
                <a:cubicBezTo>
                  <a:pt x="13386" y="19633"/>
                  <a:pt x="13433" y="18033"/>
                  <a:pt x="13168" y="17004"/>
                </a:cubicBezTo>
                <a:cubicBezTo>
                  <a:pt x="13072" y="16628"/>
                  <a:pt x="13029" y="16275"/>
                  <a:pt x="13076" y="16225"/>
                </a:cubicBezTo>
                <a:cubicBezTo>
                  <a:pt x="13124" y="16175"/>
                  <a:pt x="13435" y="16031"/>
                  <a:pt x="13770" y="15904"/>
                </a:cubicBezTo>
                <a:cubicBezTo>
                  <a:pt x="14658" y="15567"/>
                  <a:pt x="15408" y="14962"/>
                  <a:pt x="15837" y="14232"/>
                </a:cubicBezTo>
                <a:cubicBezTo>
                  <a:pt x="16044" y="13879"/>
                  <a:pt x="16266" y="13591"/>
                  <a:pt x="16328" y="13591"/>
                </a:cubicBezTo>
                <a:cubicBezTo>
                  <a:pt x="16389" y="13591"/>
                  <a:pt x="16549" y="13837"/>
                  <a:pt x="16681" y="14140"/>
                </a:cubicBezTo>
                <a:cubicBezTo>
                  <a:pt x="17137" y="15187"/>
                  <a:pt x="18681" y="16073"/>
                  <a:pt x="19723" y="15881"/>
                </a:cubicBezTo>
                <a:cubicBezTo>
                  <a:pt x="20743" y="15693"/>
                  <a:pt x="21221" y="15160"/>
                  <a:pt x="21221" y="14186"/>
                </a:cubicBezTo>
                <a:cubicBezTo>
                  <a:pt x="21221" y="13435"/>
                  <a:pt x="20989" y="12909"/>
                  <a:pt x="20279" y="12018"/>
                </a:cubicBezTo>
                <a:cubicBezTo>
                  <a:pt x="19761" y="11368"/>
                  <a:pt x="19744" y="11308"/>
                  <a:pt x="19958" y="11163"/>
                </a:cubicBezTo>
                <a:cubicBezTo>
                  <a:pt x="20495" y="10797"/>
                  <a:pt x="21070" y="10070"/>
                  <a:pt x="21266" y="9513"/>
                </a:cubicBezTo>
                <a:cubicBezTo>
                  <a:pt x="21383" y="9184"/>
                  <a:pt x="21528" y="8807"/>
                  <a:pt x="21587" y="8674"/>
                </a:cubicBezTo>
                <a:cubicBezTo>
                  <a:pt x="21591" y="8663"/>
                  <a:pt x="21596" y="8483"/>
                  <a:pt x="21600" y="8452"/>
                </a:cubicBezTo>
                <a:cubicBezTo>
                  <a:pt x="21575" y="8244"/>
                  <a:pt x="21541" y="8117"/>
                  <a:pt x="21502" y="8025"/>
                </a:cubicBezTo>
                <a:cubicBezTo>
                  <a:pt x="21208" y="7334"/>
                  <a:pt x="20810" y="7093"/>
                  <a:pt x="19912" y="7093"/>
                </a:cubicBezTo>
                <a:cubicBezTo>
                  <a:pt x="18925" y="7093"/>
                  <a:pt x="18101" y="7540"/>
                  <a:pt x="17067" y="8635"/>
                </a:cubicBezTo>
                <a:lnTo>
                  <a:pt x="16334" y="9414"/>
                </a:lnTo>
                <a:lnTo>
                  <a:pt x="16020" y="8674"/>
                </a:lnTo>
                <a:cubicBezTo>
                  <a:pt x="15846" y="8267"/>
                  <a:pt x="15571" y="7731"/>
                  <a:pt x="15412" y="7483"/>
                </a:cubicBezTo>
                <a:cubicBezTo>
                  <a:pt x="15166" y="7098"/>
                  <a:pt x="15141" y="6982"/>
                  <a:pt x="15261" y="6719"/>
                </a:cubicBezTo>
                <a:cubicBezTo>
                  <a:pt x="15485" y="6229"/>
                  <a:pt x="15724" y="5054"/>
                  <a:pt x="15726" y="4428"/>
                </a:cubicBezTo>
                <a:cubicBezTo>
                  <a:pt x="15728" y="3509"/>
                  <a:pt x="15514" y="2999"/>
                  <a:pt x="15006" y="2695"/>
                </a:cubicBezTo>
                <a:cubicBezTo>
                  <a:pt x="14578" y="2440"/>
                  <a:pt x="14562" y="2398"/>
                  <a:pt x="14620" y="1894"/>
                </a:cubicBezTo>
                <a:cubicBezTo>
                  <a:pt x="14670" y="1458"/>
                  <a:pt x="14622" y="1273"/>
                  <a:pt x="14365" y="916"/>
                </a:cubicBezTo>
                <a:cubicBezTo>
                  <a:pt x="14192" y="675"/>
                  <a:pt x="13850" y="412"/>
                  <a:pt x="13606" y="321"/>
                </a:cubicBezTo>
                <a:cubicBezTo>
                  <a:pt x="13362" y="229"/>
                  <a:pt x="13113" y="98"/>
                  <a:pt x="13050" y="31"/>
                </a:cubicBezTo>
                <a:cubicBezTo>
                  <a:pt x="13040" y="19"/>
                  <a:pt x="12541" y="11"/>
                  <a:pt x="12370" y="0"/>
                </a:cubicBezTo>
                <a:close/>
                <a:moveTo>
                  <a:pt x="19729" y="20768"/>
                </a:moveTo>
                <a:cubicBezTo>
                  <a:pt x="19589" y="20791"/>
                  <a:pt x="19527" y="20847"/>
                  <a:pt x="19500" y="20928"/>
                </a:cubicBezTo>
                <a:cubicBezTo>
                  <a:pt x="19463" y="21042"/>
                  <a:pt x="19349" y="21134"/>
                  <a:pt x="19245" y="21134"/>
                </a:cubicBezTo>
                <a:cubicBezTo>
                  <a:pt x="19141" y="21134"/>
                  <a:pt x="19088" y="21198"/>
                  <a:pt x="19127" y="21272"/>
                </a:cubicBezTo>
                <a:cubicBezTo>
                  <a:pt x="19166" y="21346"/>
                  <a:pt x="19703" y="21397"/>
                  <a:pt x="20324" y="21386"/>
                </a:cubicBezTo>
                <a:cubicBezTo>
                  <a:pt x="21333" y="21369"/>
                  <a:pt x="21456" y="21340"/>
                  <a:pt x="21456" y="21111"/>
                </a:cubicBezTo>
                <a:cubicBezTo>
                  <a:pt x="21456" y="20816"/>
                  <a:pt x="21523" y="20833"/>
                  <a:pt x="20423" y="20768"/>
                </a:cubicBezTo>
                <a:cubicBezTo>
                  <a:pt x="20087" y="20748"/>
                  <a:pt x="19869" y="20744"/>
                  <a:pt x="19729" y="20768"/>
                </a:cubicBezTo>
                <a:close/>
                <a:moveTo>
                  <a:pt x="17551" y="20867"/>
                </a:moveTo>
                <a:cubicBezTo>
                  <a:pt x="17460" y="20881"/>
                  <a:pt x="17399" y="20974"/>
                  <a:pt x="17361" y="21142"/>
                </a:cubicBezTo>
                <a:cubicBezTo>
                  <a:pt x="17310" y="21373"/>
                  <a:pt x="17339" y="21412"/>
                  <a:pt x="17499" y="21333"/>
                </a:cubicBezTo>
                <a:cubicBezTo>
                  <a:pt x="17609" y="21278"/>
                  <a:pt x="17795" y="21243"/>
                  <a:pt x="17917" y="21249"/>
                </a:cubicBezTo>
                <a:cubicBezTo>
                  <a:pt x="18135" y="21260"/>
                  <a:pt x="18135" y="21251"/>
                  <a:pt x="17917" y="21058"/>
                </a:cubicBezTo>
                <a:cubicBezTo>
                  <a:pt x="17760" y="20919"/>
                  <a:pt x="17642" y="20853"/>
                  <a:pt x="17551" y="20867"/>
                </a:cubicBezTo>
                <a:close/>
                <a:moveTo>
                  <a:pt x="18683" y="21134"/>
                </a:moveTo>
                <a:cubicBezTo>
                  <a:pt x="18502" y="21133"/>
                  <a:pt x="18355" y="21195"/>
                  <a:pt x="18355" y="21272"/>
                </a:cubicBezTo>
                <a:cubicBezTo>
                  <a:pt x="18355" y="21448"/>
                  <a:pt x="18600" y="21448"/>
                  <a:pt x="18833" y="21272"/>
                </a:cubicBezTo>
                <a:cubicBezTo>
                  <a:pt x="18972" y="21166"/>
                  <a:pt x="18938" y="21136"/>
                  <a:pt x="18683" y="211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" name="pasted-image.png">
            <a:extLst>
              <a:ext uri="{FF2B5EF4-FFF2-40B4-BE49-F238E27FC236}">
                <a16:creationId xmlns:a16="http://schemas.microsoft.com/office/drawing/2014/main" id="{13A773D1-9CAA-B04A-7127-50347AF504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8" t="3371" r="2591" b="2864"/>
          <a:stretch>
            <a:fillRect/>
          </a:stretch>
        </p:blipFill>
        <p:spPr>
          <a:xfrm>
            <a:off x="7615027" y="5447903"/>
            <a:ext cx="758028" cy="862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0" h="21266" extrusionOk="0">
                <a:moveTo>
                  <a:pt x="9491" y="3"/>
                </a:moveTo>
                <a:cubicBezTo>
                  <a:pt x="9112" y="13"/>
                  <a:pt x="8739" y="46"/>
                  <a:pt x="8377" y="101"/>
                </a:cubicBezTo>
                <a:cubicBezTo>
                  <a:pt x="6899" y="328"/>
                  <a:pt x="6197" y="654"/>
                  <a:pt x="5164" y="1597"/>
                </a:cubicBezTo>
                <a:cubicBezTo>
                  <a:pt x="4088" y="2580"/>
                  <a:pt x="3700" y="3088"/>
                  <a:pt x="3699" y="3492"/>
                </a:cubicBezTo>
                <a:cubicBezTo>
                  <a:pt x="3698" y="3651"/>
                  <a:pt x="3580" y="3816"/>
                  <a:pt x="3442" y="3860"/>
                </a:cubicBezTo>
                <a:cubicBezTo>
                  <a:pt x="2926" y="4024"/>
                  <a:pt x="2384" y="4444"/>
                  <a:pt x="2028" y="4950"/>
                </a:cubicBezTo>
                <a:cubicBezTo>
                  <a:pt x="1826" y="5237"/>
                  <a:pt x="1475" y="5628"/>
                  <a:pt x="1248" y="5815"/>
                </a:cubicBezTo>
                <a:cubicBezTo>
                  <a:pt x="585" y="6361"/>
                  <a:pt x="729" y="6970"/>
                  <a:pt x="1548" y="7070"/>
                </a:cubicBezTo>
                <a:cubicBezTo>
                  <a:pt x="1821" y="7103"/>
                  <a:pt x="1908" y="7185"/>
                  <a:pt x="1908" y="7424"/>
                </a:cubicBezTo>
                <a:cubicBezTo>
                  <a:pt x="1908" y="7689"/>
                  <a:pt x="1819" y="7748"/>
                  <a:pt x="1351" y="7814"/>
                </a:cubicBezTo>
                <a:cubicBezTo>
                  <a:pt x="581" y="7925"/>
                  <a:pt x="351" y="8283"/>
                  <a:pt x="743" y="8754"/>
                </a:cubicBezTo>
                <a:cubicBezTo>
                  <a:pt x="882" y="8921"/>
                  <a:pt x="909" y="9082"/>
                  <a:pt x="820" y="9288"/>
                </a:cubicBezTo>
                <a:cubicBezTo>
                  <a:pt x="628" y="9733"/>
                  <a:pt x="662" y="10670"/>
                  <a:pt x="888" y="11055"/>
                </a:cubicBezTo>
                <a:cubicBezTo>
                  <a:pt x="1619" y="12299"/>
                  <a:pt x="3112" y="12148"/>
                  <a:pt x="3356" y="10807"/>
                </a:cubicBezTo>
                <a:cubicBezTo>
                  <a:pt x="3405" y="10536"/>
                  <a:pt x="3493" y="10290"/>
                  <a:pt x="3553" y="10258"/>
                </a:cubicBezTo>
                <a:cubicBezTo>
                  <a:pt x="3613" y="10225"/>
                  <a:pt x="4014" y="10334"/>
                  <a:pt x="4436" y="10498"/>
                </a:cubicBezTo>
                <a:cubicBezTo>
                  <a:pt x="4857" y="10662"/>
                  <a:pt x="5487" y="10838"/>
                  <a:pt x="5841" y="10889"/>
                </a:cubicBezTo>
                <a:cubicBezTo>
                  <a:pt x="6195" y="10941"/>
                  <a:pt x="6533" y="11005"/>
                  <a:pt x="6586" y="11032"/>
                </a:cubicBezTo>
                <a:cubicBezTo>
                  <a:pt x="6639" y="11060"/>
                  <a:pt x="6508" y="11434"/>
                  <a:pt x="6303" y="11867"/>
                </a:cubicBezTo>
                <a:cubicBezTo>
                  <a:pt x="5821" y="12885"/>
                  <a:pt x="5776" y="14330"/>
                  <a:pt x="6201" y="14957"/>
                </a:cubicBezTo>
                <a:cubicBezTo>
                  <a:pt x="6697" y="15689"/>
                  <a:pt x="8323" y="15847"/>
                  <a:pt x="8900" y="15220"/>
                </a:cubicBezTo>
                <a:cubicBezTo>
                  <a:pt x="9385" y="14692"/>
                  <a:pt x="8973" y="13732"/>
                  <a:pt x="8146" y="13453"/>
                </a:cubicBezTo>
                <a:cubicBezTo>
                  <a:pt x="7816" y="13342"/>
                  <a:pt x="7807" y="13311"/>
                  <a:pt x="7897" y="12453"/>
                </a:cubicBezTo>
                <a:cubicBezTo>
                  <a:pt x="7949" y="11963"/>
                  <a:pt x="8050" y="11464"/>
                  <a:pt x="8120" y="11348"/>
                </a:cubicBezTo>
                <a:cubicBezTo>
                  <a:pt x="8263" y="11112"/>
                  <a:pt x="10337" y="10763"/>
                  <a:pt x="10802" y="10897"/>
                </a:cubicBezTo>
                <a:cubicBezTo>
                  <a:pt x="10950" y="10939"/>
                  <a:pt x="11151" y="10999"/>
                  <a:pt x="11247" y="11025"/>
                </a:cubicBezTo>
                <a:cubicBezTo>
                  <a:pt x="11372" y="11057"/>
                  <a:pt x="11317" y="11249"/>
                  <a:pt x="11067" y="11686"/>
                </a:cubicBezTo>
                <a:cubicBezTo>
                  <a:pt x="10238" y="13140"/>
                  <a:pt x="10049" y="15095"/>
                  <a:pt x="10656" y="16009"/>
                </a:cubicBezTo>
                <a:cubicBezTo>
                  <a:pt x="11041" y="16589"/>
                  <a:pt x="11807" y="16838"/>
                  <a:pt x="12584" y="16633"/>
                </a:cubicBezTo>
                <a:cubicBezTo>
                  <a:pt x="13054" y="16509"/>
                  <a:pt x="13213" y="16387"/>
                  <a:pt x="13424" y="15972"/>
                </a:cubicBezTo>
                <a:cubicBezTo>
                  <a:pt x="13813" y="15205"/>
                  <a:pt x="13423" y="14300"/>
                  <a:pt x="12661" y="14205"/>
                </a:cubicBezTo>
                <a:cubicBezTo>
                  <a:pt x="12373" y="14169"/>
                  <a:pt x="12358" y="14097"/>
                  <a:pt x="12361" y="13032"/>
                </a:cubicBezTo>
                <a:cubicBezTo>
                  <a:pt x="12363" y="12408"/>
                  <a:pt x="12408" y="11795"/>
                  <a:pt x="12464" y="11671"/>
                </a:cubicBezTo>
                <a:cubicBezTo>
                  <a:pt x="12559" y="11460"/>
                  <a:pt x="12597" y="11468"/>
                  <a:pt x="13167" y="11724"/>
                </a:cubicBezTo>
                <a:cubicBezTo>
                  <a:pt x="14016" y="12105"/>
                  <a:pt x="15363" y="13268"/>
                  <a:pt x="15737" y="13949"/>
                </a:cubicBezTo>
                <a:lnTo>
                  <a:pt x="16054" y="14528"/>
                </a:lnTo>
                <a:lnTo>
                  <a:pt x="15711" y="14724"/>
                </a:lnTo>
                <a:cubicBezTo>
                  <a:pt x="14566" y="15389"/>
                  <a:pt x="13971" y="16160"/>
                  <a:pt x="13552" y="17490"/>
                </a:cubicBezTo>
                <a:cubicBezTo>
                  <a:pt x="13297" y="18300"/>
                  <a:pt x="13193" y="19528"/>
                  <a:pt x="13372" y="19685"/>
                </a:cubicBezTo>
                <a:cubicBezTo>
                  <a:pt x="13543" y="19835"/>
                  <a:pt x="14818" y="19155"/>
                  <a:pt x="15206" y="18708"/>
                </a:cubicBezTo>
                <a:cubicBezTo>
                  <a:pt x="15420" y="18461"/>
                  <a:pt x="15784" y="17916"/>
                  <a:pt x="16020" y="17498"/>
                </a:cubicBezTo>
                <a:cubicBezTo>
                  <a:pt x="16255" y="17080"/>
                  <a:pt x="16502" y="16770"/>
                  <a:pt x="16568" y="16806"/>
                </a:cubicBezTo>
                <a:cubicBezTo>
                  <a:pt x="16634" y="16842"/>
                  <a:pt x="16759" y="17138"/>
                  <a:pt x="16851" y="17460"/>
                </a:cubicBezTo>
                <a:cubicBezTo>
                  <a:pt x="17173" y="18587"/>
                  <a:pt x="18207" y="19991"/>
                  <a:pt x="19318" y="20828"/>
                </a:cubicBezTo>
                <a:cubicBezTo>
                  <a:pt x="20257" y="21535"/>
                  <a:pt x="20304" y="21488"/>
                  <a:pt x="20304" y="19926"/>
                </a:cubicBezTo>
                <a:cubicBezTo>
                  <a:pt x="20304" y="17671"/>
                  <a:pt x="19703" y="16296"/>
                  <a:pt x="18239" y="15160"/>
                </a:cubicBezTo>
                <a:lnTo>
                  <a:pt x="17476" y="14566"/>
                </a:lnTo>
                <a:lnTo>
                  <a:pt x="17828" y="13949"/>
                </a:lnTo>
                <a:lnTo>
                  <a:pt x="18179" y="13333"/>
                </a:lnTo>
                <a:lnTo>
                  <a:pt x="18513" y="13648"/>
                </a:lnTo>
                <a:cubicBezTo>
                  <a:pt x="18944" y="14058"/>
                  <a:pt x="19460" y="14169"/>
                  <a:pt x="19961" y="13957"/>
                </a:cubicBezTo>
                <a:cubicBezTo>
                  <a:pt x="20835" y="13587"/>
                  <a:pt x="21282" y="12446"/>
                  <a:pt x="21289" y="11010"/>
                </a:cubicBezTo>
                <a:cubicBezTo>
                  <a:pt x="21296" y="9573"/>
                  <a:pt x="20860" y="7837"/>
                  <a:pt x="19995" y="6288"/>
                </a:cubicBezTo>
                <a:cubicBezTo>
                  <a:pt x="19504" y="5409"/>
                  <a:pt x="19169" y="5017"/>
                  <a:pt x="18093" y="4086"/>
                </a:cubicBezTo>
                <a:cubicBezTo>
                  <a:pt x="17373" y="3462"/>
                  <a:pt x="16603" y="2737"/>
                  <a:pt x="16380" y="2477"/>
                </a:cubicBezTo>
                <a:cubicBezTo>
                  <a:pt x="15068" y="947"/>
                  <a:pt x="12140" y="-65"/>
                  <a:pt x="9491" y="3"/>
                </a:cubicBezTo>
                <a:close/>
                <a:moveTo>
                  <a:pt x="906" y="116"/>
                </a:moveTo>
                <a:cubicBezTo>
                  <a:pt x="107" y="116"/>
                  <a:pt x="-304" y="1008"/>
                  <a:pt x="263" y="1507"/>
                </a:cubicBezTo>
                <a:cubicBezTo>
                  <a:pt x="420" y="1645"/>
                  <a:pt x="709" y="1755"/>
                  <a:pt x="906" y="1755"/>
                </a:cubicBezTo>
                <a:cubicBezTo>
                  <a:pt x="1365" y="1755"/>
                  <a:pt x="1831" y="1340"/>
                  <a:pt x="1831" y="935"/>
                </a:cubicBezTo>
                <a:cubicBezTo>
                  <a:pt x="1831" y="531"/>
                  <a:pt x="1365" y="116"/>
                  <a:pt x="906" y="116"/>
                </a:cubicBezTo>
                <a:close/>
                <a:moveTo>
                  <a:pt x="1874" y="2409"/>
                </a:moveTo>
                <a:cubicBezTo>
                  <a:pt x="1476" y="2375"/>
                  <a:pt x="1401" y="2414"/>
                  <a:pt x="1317" y="2710"/>
                </a:cubicBezTo>
                <a:cubicBezTo>
                  <a:pt x="1244" y="2965"/>
                  <a:pt x="1284" y="3095"/>
                  <a:pt x="1480" y="3221"/>
                </a:cubicBezTo>
                <a:cubicBezTo>
                  <a:pt x="1805" y="3430"/>
                  <a:pt x="1864" y="3433"/>
                  <a:pt x="2182" y="3228"/>
                </a:cubicBezTo>
                <a:cubicBezTo>
                  <a:pt x="2339" y="3127"/>
                  <a:pt x="2418" y="2944"/>
                  <a:pt x="2388" y="2755"/>
                </a:cubicBezTo>
                <a:cubicBezTo>
                  <a:pt x="2349" y="2512"/>
                  <a:pt x="2238" y="2440"/>
                  <a:pt x="1874" y="240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C3B83F6-3CFA-6E4A-D964-2D84F5A6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2D76241-09D6-BB18-B756-D9CBCF04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9498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26F6-4E4F-F8FA-81F8-F5F56079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ecológico de </a:t>
            </a:r>
            <a:r>
              <a:rPr lang="en-CA" sz="4400" dirty="0"/>
              <a:t>Hutchinson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B43B-5FE3-AC6E-1181-DCD706326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4943" cy="4351338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latin typeface="+mj-lt"/>
              </a:rPr>
              <a:t>Os organismos estão adaptados a condições ambientais/ecológicas específicas;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O nicho </a:t>
            </a:r>
            <a:r>
              <a:rPr lang="pt-BR" dirty="0" err="1">
                <a:latin typeface="+mj-lt"/>
              </a:rPr>
              <a:t>Hutchinsoniano</a:t>
            </a:r>
            <a:r>
              <a:rPr lang="pt-BR" dirty="0">
                <a:latin typeface="+mj-lt"/>
              </a:rPr>
              <a:t> é uma combinação de condições e recursos ambientais que definem as necessidades de um indivíduo ou espécie;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Por exemplo, temperatura, oxigênio, salinidade, habitat físico, disponibilidade de alimentos;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Moldado por outros fatores ecológicos, por exemplo, predador, competição.</a:t>
            </a:r>
          </a:p>
        </p:txBody>
      </p:sp>
      <p:pic>
        <p:nvPicPr>
          <p:cNvPr id="8" name="Picture 2" descr="NICHE CONCEPTS">
            <a:extLst>
              <a:ext uri="{FF2B5EF4-FFF2-40B4-BE49-F238E27FC236}">
                <a16:creationId xmlns:a16="http://schemas.microsoft.com/office/drawing/2014/main" id="{FEFB5C45-919A-B25A-0C4C-906B6A43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913" y="4075051"/>
            <a:ext cx="1576544" cy="20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81957A0-7B58-A9B0-4DDF-EA6DB2904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8913" y="185231"/>
            <a:ext cx="3724829" cy="263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Functional traits explain the Hutchinsonian niches of plant species -  Treurnicht - 2020 - Global Ecology and Biogeography - Wiley Online Library">
            <a:extLst>
              <a:ext uri="{FF2B5EF4-FFF2-40B4-BE49-F238E27FC236}">
                <a16:creationId xmlns:a16="http://schemas.microsoft.com/office/drawing/2014/main" id="{C8E0A189-02BC-7AAE-7073-159BBB024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/>
          <a:stretch/>
        </p:blipFill>
        <p:spPr bwMode="auto">
          <a:xfrm>
            <a:off x="8921524" y="2610761"/>
            <a:ext cx="1494139" cy="146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628FB23-9BB1-5C13-8644-8FB5EA1B0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8DC893-89FC-4CAB-9E49-A4F8795B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234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9FFA-719B-1151-EB14-2913F766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térmico, grande importância em animais marinhos</a:t>
            </a:r>
          </a:p>
        </p:txBody>
      </p:sp>
      <p:pic>
        <p:nvPicPr>
          <p:cNvPr id="4" name="Picture 4" descr="http://mail.google.com/mail/?attid=0.6&amp;disp=emb&amp;view=att&amp;th=11fc66d4cb3eec4c">
            <a:extLst>
              <a:ext uri="{FF2B5EF4-FFF2-40B4-BE49-F238E27FC236}">
                <a16:creationId xmlns:a16="http://schemas.microsoft.com/office/drawing/2014/main" id="{E0553DF2-1BA7-BD88-A64D-2F19196E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55103" b="1709"/>
          <a:stretch>
            <a:fillRect/>
          </a:stretch>
        </p:blipFill>
        <p:spPr bwMode="auto">
          <a:xfrm>
            <a:off x="365352" y="1891396"/>
            <a:ext cx="6205262" cy="432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http://mail.google.com/mail/?attid=0.6&amp;disp=emb&amp;view=att&amp;th=11fc66d4cb3eec4c">
            <a:extLst>
              <a:ext uri="{FF2B5EF4-FFF2-40B4-BE49-F238E27FC236}">
                <a16:creationId xmlns:a16="http://schemas.microsoft.com/office/drawing/2014/main" id="{C2096945-CD0F-70FA-68F8-FA3516CC0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63947" b="1709"/>
          <a:stretch>
            <a:fillRect/>
          </a:stretch>
        </p:blipFill>
        <p:spPr bwMode="auto">
          <a:xfrm>
            <a:off x="6845300" y="1891396"/>
            <a:ext cx="4981348" cy="432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43D90-6EAC-DC72-5295-A35BF5FD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6FA6-0233-880E-5742-EA4AAFBC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5631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F543-1395-DDFD-3487-74A2085A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termino em animais marinhos</a:t>
            </a:r>
          </a:p>
        </p:txBody>
      </p:sp>
      <p:sp>
        <p:nvSpPr>
          <p:cNvPr id="4" name="ZoneTexte 50">
            <a:extLst>
              <a:ext uri="{FF2B5EF4-FFF2-40B4-BE49-F238E27FC236}">
                <a16:creationId xmlns:a16="http://schemas.microsoft.com/office/drawing/2014/main" id="{051ED9CF-2CC5-0469-08A4-A44506CF9B8E}"/>
              </a:ext>
            </a:extLst>
          </p:cNvPr>
          <p:cNvSpPr txBox="1"/>
          <p:nvPr/>
        </p:nvSpPr>
        <p:spPr>
          <a:xfrm>
            <a:off x="0" y="6583145"/>
            <a:ext cx="1972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 err="1"/>
              <a:t>Reygondeau</a:t>
            </a:r>
            <a:r>
              <a:rPr lang="en-CA" sz="1100" dirty="0"/>
              <a:t> et al. (in revision)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6E349462-8646-0C0C-63CE-054833CCDE4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6" b="25581"/>
          <a:stretch/>
        </p:blipFill>
        <p:spPr>
          <a:xfrm>
            <a:off x="0" y="1718562"/>
            <a:ext cx="8529825" cy="4717634"/>
          </a:xfrm>
          <a:prstGeom prst="rect">
            <a:avLst/>
          </a:prstGeom>
        </p:spPr>
      </p:pic>
      <p:pic>
        <p:nvPicPr>
          <p:cNvPr id="6" name="Image 17">
            <a:extLst>
              <a:ext uri="{FF2B5EF4-FFF2-40B4-BE49-F238E27FC236}">
                <a16:creationId xmlns:a16="http://schemas.microsoft.com/office/drawing/2014/main" id="{D4EFBC8B-5F6E-21DE-4A13-45D10D34139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" r="54961" b="64651"/>
          <a:stretch/>
        </p:blipFill>
        <p:spPr>
          <a:xfrm>
            <a:off x="8529825" y="1723959"/>
            <a:ext cx="3489842" cy="2351187"/>
          </a:xfrm>
          <a:prstGeom prst="rect">
            <a:avLst/>
          </a:prstGeom>
        </p:spPr>
      </p:pic>
      <p:pic>
        <p:nvPicPr>
          <p:cNvPr id="7" name="Image 18">
            <a:extLst>
              <a:ext uri="{FF2B5EF4-FFF2-40B4-BE49-F238E27FC236}">
                <a16:creationId xmlns:a16="http://schemas.microsoft.com/office/drawing/2014/main" id="{A4C6645A-F492-AE7D-1975-392BDE2C30F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3420" b="64651"/>
          <a:stretch/>
        </p:blipFill>
        <p:spPr>
          <a:xfrm>
            <a:off x="8469724" y="4075145"/>
            <a:ext cx="3549943" cy="23820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470F65-DBEE-9615-B56B-468A9FE26282}"/>
              </a:ext>
            </a:extLst>
          </p:cNvPr>
          <p:cNvSpPr/>
          <p:nvPr/>
        </p:nvSpPr>
        <p:spPr>
          <a:xfrm>
            <a:off x="5175192" y="1300197"/>
            <a:ext cx="247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Nicho </a:t>
            </a:r>
            <a:r>
              <a:rPr lang="en-AU" dirty="0" err="1"/>
              <a:t>térmico</a:t>
            </a:r>
            <a:r>
              <a:rPr lang="en-AU" dirty="0"/>
              <a:t> </a:t>
            </a:r>
            <a:r>
              <a:rPr lang="en-AU" dirty="0" err="1"/>
              <a:t>promedio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13CF48-CFF2-0EF8-DDFD-86D57F85B3FC}"/>
              </a:ext>
            </a:extLst>
          </p:cNvPr>
          <p:cNvSpPr/>
          <p:nvPr/>
        </p:nvSpPr>
        <p:spPr>
          <a:xfrm>
            <a:off x="5031019" y="6488668"/>
            <a:ext cx="2903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Amplitude do </a:t>
            </a:r>
            <a:r>
              <a:rPr lang="en-AU" dirty="0" err="1"/>
              <a:t>nicho</a:t>
            </a:r>
            <a:r>
              <a:rPr lang="en-AU" dirty="0"/>
              <a:t> </a:t>
            </a:r>
            <a:r>
              <a:rPr lang="en-AU" dirty="0" err="1"/>
              <a:t>térmico</a:t>
            </a:r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B60318D-A5BD-1FCB-9E7C-D9CAB2C9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A58B1F-75FA-01AE-943D-C1AA8759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88152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5B22-F61E-850B-DD28-1EEFB2B2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maioria das espécies existem nos trópicos</a:t>
            </a: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A5F9BBA6-2A86-2A99-7A4B-DEC088214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4" r="28220" b="75814"/>
          <a:stretch/>
        </p:blipFill>
        <p:spPr>
          <a:xfrm>
            <a:off x="5573485" y="1872657"/>
            <a:ext cx="6868604" cy="4028928"/>
          </a:xfrm>
          <a:prstGeom prst="rect">
            <a:avLst/>
          </a:prstGeom>
        </p:spPr>
      </p:pic>
      <p:sp>
        <p:nvSpPr>
          <p:cNvPr id="5" name="ZoneTexte 50">
            <a:extLst>
              <a:ext uri="{FF2B5EF4-FFF2-40B4-BE49-F238E27FC236}">
                <a16:creationId xmlns:a16="http://schemas.microsoft.com/office/drawing/2014/main" id="{DC89B04B-09AB-5C92-6D73-C513A26B0FFA}"/>
              </a:ext>
            </a:extLst>
          </p:cNvPr>
          <p:cNvSpPr txBox="1"/>
          <p:nvPr/>
        </p:nvSpPr>
        <p:spPr>
          <a:xfrm>
            <a:off x="0" y="6583145"/>
            <a:ext cx="197201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sz="1100" dirty="0" err="1"/>
              <a:t>Reygondeau</a:t>
            </a:r>
            <a:r>
              <a:rPr lang="en-CA" sz="1100" dirty="0"/>
              <a:t> et al. (in revision)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92D2D34-690E-AB0F-9D4E-3D47C3C40CAD}"/>
              </a:ext>
            </a:extLst>
          </p:cNvPr>
          <p:cNvSpPr txBox="1"/>
          <p:nvPr/>
        </p:nvSpPr>
        <p:spPr>
          <a:xfrm>
            <a:off x="109139" y="1647518"/>
            <a:ext cx="57800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A temperatura é o melhor preditor da riqueza global de espécies marinhas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As temperaturas mais quentes provocam taxas de metabolismo e mutação mais elevadas e tempos de geração mais curtos – oportunidades para especiação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O aumento da procura de alimentos a temperaturas mais altas aumentou a competição e a interação entre predadores e presas – promove diversidade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84ECD8-5B61-EA93-8D7C-378784EC5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3D65B5-E332-6865-F5F1-D169E57C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6807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145</TotalTime>
  <Words>1023</Words>
  <Application>Microsoft Macintosh PowerPoint</Application>
  <PresentationFormat>Widescreen</PresentationFormat>
  <Paragraphs>183</Paragraphs>
  <Slides>36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1" baseType="lpstr">
      <vt:lpstr>Arial</vt:lpstr>
      <vt:lpstr>Calibri</vt:lpstr>
      <vt:lpstr>Calibri Light</vt:lpstr>
      <vt:lpstr>Roboto</vt:lpstr>
      <vt:lpstr>Office Theme</vt:lpstr>
      <vt:lpstr>Teoria de nicho ecológico e distribuição de espécies</vt:lpstr>
      <vt:lpstr>PowerPoint Presentation</vt:lpstr>
      <vt:lpstr>Nicho fundamental vs realizado</vt:lpstr>
      <vt:lpstr>Nicho fundamental v.s. realizado</vt:lpstr>
      <vt:lpstr>Nicho ecológico de Hutchinson (1957)</vt:lpstr>
      <vt:lpstr>Nicho ecológico de Hutchinson</vt:lpstr>
      <vt:lpstr>Nicho térmico, grande importância em animais marinhos</vt:lpstr>
      <vt:lpstr>Nicho termino em animais marinhos</vt:lpstr>
      <vt:lpstr>A maioria das espécies existem nos trópicos</vt:lpstr>
      <vt:lpstr>Modelos mecanisticos e correlativos</vt:lpstr>
      <vt:lpstr>Modelos mecanísticos e correlativos</vt:lpstr>
      <vt:lpstr>Modelos mecanísticos v.s. correlativos</vt:lpstr>
      <vt:lpstr>Modelos de distribuição de espécies</vt:lpstr>
      <vt:lpstr>Protocolo a seguir</vt:lpstr>
      <vt:lpstr>Passos básicos de MDS</vt:lpstr>
      <vt:lpstr>Tipos de modelos de distribuição de espécies</vt:lpstr>
      <vt:lpstr>Somente presença: Aquamaps</vt:lpstr>
      <vt:lpstr>Tipos de modelos de distribuição de espécies</vt:lpstr>
      <vt:lpstr>Presença/ausência: regressões</vt:lpstr>
      <vt:lpstr>Presença/ausência: regressões</vt:lpstr>
      <vt:lpstr>Tipos de modelos de distribuição de espécies</vt:lpstr>
      <vt:lpstr>Presença/ausência: machine learning (RF)</vt:lpstr>
      <vt:lpstr>Presença/ausência: machine learning (RF)</vt:lpstr>
      <vt:lpstr>Presença/ausência: machine learning (BRT)</vt:lpstr>
      <vt:lpstr>Presença/ausência: machine learning (BRT)</vt:lpstr>
      <vt:lpstr>Presença/ausência: machine learning (ANN)</vt:lpstr>
      <vt:lpstr>Presença/ausência: machine learning (ANN)</vt:lpstr>
      <vt:lpstr>Presença/ausência: machine learning (ANN)</vt:lpstr>
      <vt:lpstr>Tipos de modelos de distribuição de espécies</vt:lpstr>
      <vt:lpstr>Presença/ausência: MaxEnt</vt:lpstr>
      <vt:lpstr>PowerPoint Presentation</vt:lpstr>
      <vt:lpstr>Conjunto de modelos: resultado mais robusto</vt:lpstr>
      <vt:lpstr>PowerPoint Presentation</vt:lpstr>
      <vt:lpstr>PowerPoint Presentation</vt:lpstr>
      <vt:lpstr>Dados... Mas quais dados?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Juliano Palacios</dc:creator>
  <cp:lastModifiedBy>Juliano Palacios</cp:lastModifiedBy>
  <cp:revision>35</cp:revision>
  <dcterms:created xsi:type="dcterms:W3CDTF">2024-10-29T17:42:04Z</dcterms:created>
  <dcterms:modified xsi:type="dcterms:W3CDTF">2024-10-29T20:17:56Z</dcterms:modified>
</cp:coreProperties>
</file>